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485" r:id="rId2"/>
    <p:sldId id="486" r:id="rId3"/>
    <p:sldId id="529" r:id="rId4"/>
    <p:sldId id="569" r:id="rId5"/>
    <p:sldId id="533" r:id="rId6"/>
    <p:sldId id="680" r:id="rId7"/>
    <p:sldId id="707" r:id="rId8"/>
    <p:sldId id="681" r:id="rId9"/>
    <p:sldId id="682" r:id="rId10"/>
    <p:sldId id="684" r:id="rId11"/>
    <p:sldId id="685" r:id="rId12"/>
    <p:sldId id="687" r:id="rId13"/>
    <p:sldId id="688" r:id="rId14"/>
    <p:sldId id="689" r:id="rId15"/>
    <p:sldId id="690" r:id="rId16"/>
    <p:sldId id="691" r:id="rId17"/>
    <p:sldId id="660" r:id="rId18"/>
    <p:sldId id="693" r:id="rId19"/>
    <p:sldId id="694" r:id="rId20"/>
    <p:sldId id="695" r:id="rId21"/>
    <p:sldId id="696" r:id="rId22"/>
    <p:sldId id="697" r:id="rId23"/>
    <p:sldId id="698" r:id="rId24"/>
    <p:sldId id="699" r:id="rId25"/>
    <p:sldId id="711" r:id="rId26"/>
    <p:sldId id="700" r:id="rId27"/>
    <p:sldId id="709" r:id="rId28"/>
    <p:sldId id="712" r:id="rId29"/>
    <p:sldId id="710" r:id="rId30"/>
    <p:sldId id="706" r:id="rId31"/>
    <p:sldId id="703" r:id="rId32"/>
    <p:sldId id="704" r:id="rId33"/>
    <p:sldId id="524" r:id="rId34"/>
    <p:sldId id="663" r:id="rId35"/>
    <p:sldId id="572" r:id="rId36"/>
    <p:sldId id="573" r:id="rId37"/>
    <p:sldId id="665" r:id="rId38"/>
    <p:sldId id="667" r:id="rId39"/>
    <p:sldId id="708" r:id="rId40"/>
    <p:sldId id="669" r:id="rId41"/>
    <p:sldId id="670" r:id="rId42"/>
    <p:sldId id="671" r:id="rId43"/>
    <p:sldId id="635" r:id="rId44"/>
    <p:sldId id="636" r:id="rId45"/>
    <p:sldId id="637" r:id="rId46"/>
    <p:sldId id="647" r:id="rId47"/>
    <p:sldId id="648" r:id="rId48"/>
    <p:sldId id="658" r:id="rId49"/>
  </p:sldIdLst>
  <p:sldSz cx="9144000" cy="6858000" type="screen4x3"/>
  <p:notesSz cx="6858000" cy="9199563"/>
  <p:custDataLst>
    <p:tags r:id="rId52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0000FF"/>
    <a:srgbClr val="808080"/>
    <a:srgbClr val="FFECAF"/>
    <a:srgbClr val="D6A300"/>
    <a:srgbClr val="FFDC6D"/>
    <a:srgbClr val="D11919"/>
    <a:srgbClr val="DDDDDD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43" autoAdjust="0"/>
    <p:restoredTop sz="86399" autoAdjust="0"/>
  </p:normalViewPr>
  <p:slideViewPr>
    <p:cSldViewPr>
      <p:cViewPr varScale="1">
        <p:scale>
          <a:sx n="96" d="100"/>
          <a:sy n="96" d="100"/>
        </p:scale>
        <p:origin x="202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33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ffectLst/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ffectLst/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3760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ffectLst/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70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73760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ffectLst/>
              </a:defRPr>
            </a:lvl1pPr>
          </a:lstStyle>
          <a:p>
            <a:fld id="{A5DB5DB7-CEFC-4EFD-89D1-990A3FDDD8F8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30670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ffectLst/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ffectLst/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30300" y="690563"/>
            <a:ext cx="4598988" cy="34496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70388"/>
            <a:ext cx="5486400" cy="413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3760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ffectLst/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73760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ffectLst/>
              </a:defRPr>
            </a:lvl1pPr>
          </a:lstStyle>
          <a:p>
            <a:fld id="{E51D0603-013E-44C3-A827-90AA378A3BA3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9105940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66564" name="Notes Placeholder 4"/>
          <p:cNvSpPr>
            <a:spLocks noGrp="1"/>
          </p:cNvSpPr>
          <p:nvPr/>
        </p:nvSpPr>
        <p:spPr bwMode="auto">
          <a:xfrm>
            <a:off x="686098" y="4343703"/>
            <a:ext cx="5485805" cy="4115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556" tIns="45277" rIns="90556" bIns="45277"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altLang="en-US" dirty="0"/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0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21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69522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LD: Large </a:t>
            </a:r>
            <a:r>
              <a:rPr lang="en-US" dirty="0" err="1"/>
              <a:t>Datseta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9704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66564" name="Notes Placeholder 4"/>
          <p:cNvSpPr>
            <a:spLocks noGrp="1"/>
          </p:cNvSpPr>
          <p:nvPr/>
        </p:nvSpPr>
        <p:spPr bwMode="auto">
          <a:xfrm>
            <a:off x="686098" y="4343703"/>
            <a:ext cx="5485805" cy="4115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556" tIns="45277" rIns="90556" bIns="45277"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altLang="en-US" dirty="0"/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2318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0300" y="690563"/>
            <a:ext cx="4598988" cy="3449637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8" y="4370098"/>
            <a:ext cx="5485805" cy="413889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23472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0300" y="690563"/>
            <a:ext cx="4598988" cy="3449637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8" y="4370098"/>
            <a:ext cx="5485805" cy="413889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521768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0300" y="690563"/>
            <a:ext cx="4598988" cy="3449637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8" y="4370098"/>
            <a:ext cx="5485805" cy="413889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35388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0300" y="690563"/>
            <a:ext cx="4598988" cy="3449637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8" y="4370098"/>
            <a:ext cx="5485805" cy="413889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19810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0300" y="690563"/>
            <a:ext cx="4598988" cy="3449637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8" y="4370098"/>
            <a:ext cx="5485805" cy="413889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51255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0300" y="690563"/>
            <a:ext cx="4598988" cy="3449637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8" y="4370098"/>
            <a:ext cx="5485805" cy="413889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15160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66564" name="Notes Placeholder 4"/>
          <p:cNvSpPr>
            <a:spLocks noGrp="1"/>
          </p:cNvSpPr>
          <p:nvPr/>
        </p:nvSpPr>
        <p:spPr bwMode="auto">
          <a:xfrm>
            <a:off x="686098" y="4343703"/>
            <a:ext cx="5485805" cy="4115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556" tIns="45277" rIns="90556" bIns="45277"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altLang="en-US" dirty="0"/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017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requested a page with some term definitions. I’m not entirely sure if this is necessary, but perhaps it is helpful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9474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10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01152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7065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16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57633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17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6953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18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98647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01728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0A729E-0EB5-4A71-8FF8-C9CA70B036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TI FTRC on MM-Wave and High Frequency Microsystems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1C3FA6-0BDC-49CA-B9A6-254377F584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195F34-6907-490B-BEB0-BBF89DE76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663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016AAC-0BFD-4354-BF12-43319530407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TI FTRC on MM-Wave and High Frequency Microsystems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B4CD3-5150-4768-813C-0B08209231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195F34-6907-490B-BEB0-BBF89DE76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43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0"/>
            <a:ext cx="2057400" cy="6126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0"/>
            <a:ext cx="6019800" cy="6126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1320A6-041B-4620-BCE1-B49A01A592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TI FTRC on MM-Wave and High Frequency Microsystems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973583-4CC0-410C-9EEC-8879822DD3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195F34-6907-490B-BEB0-BBF89DE76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311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C1870-AD9C-4A7D-BA4C-30B1293247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TI FTRC on MM-Wave and High Frequency Microsystems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274E4-A471-4DA7-82E7-3F2E492278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195F34-6907-490B-BEB0-BBF89DE76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7288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27AC0D-4E1B-4CDB-95D9-C637B88107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TI FTRC on MM-Wave and High Frequency Microsystems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610186-3570-42D3-A87B-FF91877DC5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195F34-6907-490B-BEB0-BBF89DE76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67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6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TI FTRC on MM-Wave and High Frequency Microsystems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85617-0D87-49BB-8A63-D15A7E9014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195F34-6907-490B-BEB0-BBF89DE76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1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556F2-AD66-4585-BB1F-F2D4262E64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TI FTRC on MM-Wave and High Frequency Microsystems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4A7867-4F06-4454-AC64-CEDC079AA1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195F34-6907-490B-BEB0-BBF89DE76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543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TI FTRC on MM-Wave and High Frequency Microsystems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1D3BD-F4DE-4CC1-B64F-890FA8D3FE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195F34-6907-490B-BEB0-BBF89DE76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247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3210D11-7758-4EB5-8439-624C934437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TI FTRC on MM-Wave and High Frequency Microsystems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A6ECD0-1CAA-48B5-9F90-D486FB0CF4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195F34-6907-490B-BEB0-BBF89DE76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620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2BCC33-0326-417F-9357-DD56AFAD0E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TI FTRC on MM-Wave and High Frequency Microsystems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B58BB7-B420-4D42-A9B1-D92E1636D4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195F34-6907-490B-BEB0-BBF89DE76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017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354B59-3738-476C-9A95-DAF81558E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TI FTRC on MM-Wave and High Frequency Microsystems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52FF19-9A91-4165-AB42-4F82395EA7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195F34-6907-490B-BEB0-BBF89DE76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97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5A0BF-DE29-4756-ABDE-B178EB744E7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TI FTRC on MM-Wave and High Frequency Microsystems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E7028-5FC3-424C-B70D-130AEF5939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195F34-6907-490B-BEB0-BBF89DE76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968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BBC4A-6C81-4645-B3F6-3582B43524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TI FTRC on MM-Wave and High Frequency Microsystems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FE691-E618-4DAC-BF36-CC501C1ABD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195F34-6907-490B-BEB0-BBF89DE76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97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0"/>
            <a:ext cx="8686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90600"/>
            <a:ext cx="86868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457200" y="914400"/>
            <a:ext cx="8229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72387" y="6446836"/>
            <a:ext cx="441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200" b="1" i="1" kern="12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TI FTRC on MM-Wave and High Frequency Microsystems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D2999D-EAB4-46B1-841E-3F8B3ED3A0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0400" y="645711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195F34-6907-490B-BEB0-BBF89DE76AD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5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4" Type="http://schemas.openxmlformats.org/officeDocument/2006/relationships/image" Target="../media/image3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" descr="logo_ecs_orange_hi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360" y="242214"/>
            <a:ext cx="1066800" cy="393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662" y="1600200"/>
            <a:ext cx="8458200" cy="1500187"/>
          </a:xfrm>
        </p:spPr>
        <p:txBody>
          <a:bodyPr/>
          <a:lstStyle/>
          <a:p>
            <a:pPr algn="ctr"/>
            <a:r>
              <a:rPr lang="en-US" sz="3200" b="1" dirty="0">
                <a:solidFill>
                  <a:srgbClr val="7030A0"/>
                </a:solidFill>
              </a:rPr>
              <a:t>TI FTRC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Advanced Algorithms for THz Sensing and Recognition</a:t>
            </a:r>
          </a:p>
        </p:txBody>
      </p:sp>
      <p:pic>
        <p:nvPicPr>
          <p:cNvPr id="3074" name="Picture 2" descr="Texas Instrum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7600" y="76200"/>
            <a:ext cx="1523998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" descr="H:\Jump 1\TxACE Center_Ken O\LogoFinalWhite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8600" y="6152444"/>
            <a:ext cx="957262" cy="437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2"/>
          <p:cNvSpPr txBox="1">
            <a:spLocks/>
          </p:cNvSpPr>
          <p:nvPr/>
        </p:nvSpPr>
        <p:spPr bwMode="auto">
          <a:xfrm>
            <a:off x="278860" y="3962400"/>
            <a:ext cx="8458200" cy="111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sz="2400" b="1" dirty="0"/>
              <a:t>Murat Torlak and Yiorgos Makris</a:t>
            </a:r>
          </a:p>
          <a:p>
            <a:pPr algn="ctr"/>
            <a:r>
              <a:rPr lang="en-US" sz="1800" b="1" dirty="0"/>
              <a:t>University of Texas at Dallas</a:t>
            </a:r>
          </a:p>
        </p:txBody>
      </p:sp>
      <p:sp>
        <p:nvSpPr>
          <p:cNvPr id="11" name="Text Placeholder 2"/>
          <p:cNvSpPr txBox="1">
            <a:spLocks/>
          </p:cNvSpPr>
          <p:nvPr/>
        </p:nvSpPr>
        <p:spPr bwMode="auto">
          <a:xfrm>
            <a:off x="2895600" y="6269983"/>
            <a:ext cx="3505200" cy="29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1400" b="1" kern="0" dirty="0">
                <a:effectLst/>
              </a:rPr>
              <a:t>Nov. 15, 2019 Review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0DEFD1-B7A7-4860-92B7-1AE27B71A7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TI FTRC on MM-Wave and High Frequency Microsystems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B6CBCB-E957-4436-A119-E48FC14511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195F34-6907-490B-BEB0-BBF89DE76AD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328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ersons hand&#10;&#10;Description generated with very high confidence">
            <a:extLst>
              <a:ext uri="{FF2B5EF4-FFF2-40B4-BE49-F238E27FC236}">
                <a16:creationId xmlns:a16="http://schemas.microsoft.com/office/drawing/2014/main" id="{0E9B91ED-FA22-49A1-8725-9ADF3926A45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600" y="1402079"/>
            <a:ext cx="2458719" cy="18440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F72217-8ECB-4A35-BF1D-A2551EB45F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2983" y="1295400"/>
            <a:ext cx="1679269" cy="17538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7B0263-8020-41DD-AB1E-2E2C5CAB1B7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219200"/>
            <a:ext cx="2429827" cy="1968159"/>
          </a:xfrm>
          <a:prstGeom prst="rect">
            <a:avLst/>
          </a:prstGeom>
        </p:spPr>
      </p:pic>
      <p:pic>
        <p:nvPicPr>
          <p:cNvPr id="15" name="Picture 14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AB623EE8-4F0C-44AC-9F03-F63230A4F27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600" y="3716372"/>
            <a:ext cx="2458719" cy="1635048"/>
          </a:xfrm>
          <a:prstGeom prst="rect">
            <a:avLst/>
          </a:prstGeom>
        </p:spPr>
      </p:pic>
      <p:pic>
        <p:nvPicPr>
          <p:cNvPr id="17" name="Picture 16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494BBC92-211A-4AB8-81C1-EF7B50F87E6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5003" y="3352800"/>
            <a:ext cx="2203326" cy="198299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0BAFCDA-FB63-4BA2-8E76-B37C60646DF6}"/>
              </a:ext>
            </a:extLst>
          </p:cNvPr>
          <p:cNvSpPr txBox="1"/>
          <p:nvPr/>
        </p:nvSpPr>
        <p:spPr>
          <a:xfrm>
            <a:off x="482600" y="3093823"/>
            <a:ext cx="245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Fist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7DA5C6-11D0-421E-A0E7-1CEC2EFDFA74}"/>
              </a:ext>
            </a:extLst>
          </p:cNvPr>
          <p:cNvSpPr txBox="1"/>
          <p:nvPr/>
        </p:nvSpPr>
        <p:spPr>
          <a:xfrm>
            <a:off x="6062923" y="5351420"/>
            <a:ext cx="245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Two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71AF7D-5C46-4C3A-BF0E-3908F676D56B}"/>
              </a:ext>
            </a:extLst>
          </p:cNvPr>
          <p:cNvSpPr txBox="1"/>
          <p:nvPr/>
        </p:nvSpPr>
        <p:spPr>
          <a:xfrm>
            <a:off x="6151881" y="3091154"/>
            <a:ext cx="245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Palm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84052A-BAED-4F2F-8BF5-0834D2C8DFD3}"/>
              </a:ext>
            </a:extLst>
          </p:cNvPr>
          <p:cNvSpPr txBox="1"/>
          <p:nvPr/>
        </p:nvSpPr>
        <p:spPr>
          <a:xfrm>
            <a:off x="3223257" y="3089674"/>
            <a:ext cx="245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602ABDE-6E55-4AF9-9DA8-FC87441D6E58}"/>
              </a:ext>
            </a:extLst>
          </p:cNvPr>
          <p:cNvSpPr txBox="1"/>
          <p:nvPr/>
        </p:nvSpPr>
        <p:spPr>
          <a:xfrm>
            <a:off x="482600" y="5351420"/>
            <a:ext cx="245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Perpendicular (perp)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370ABEF-7055-4A70-ADD7-7FD0765CB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FF0000"/>
                </a:solidFill>
              </a:rPr>
              <a:t>Static Hand Gestures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172387" y="6446836"/>
            <a:ext cx="4419600" cy="365125"/>
          </a:xfrm>
        </p:spPr>
        <p:txBody>
          <a:bodyPr/>
          <a:lstStyle/>
          <a:p>
            <a:r>
              <a:rPr lang="en-US" dirty="0"/>
              <a:t>mmWave Radar for Gesture Recognition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5E9AFE-31C7-4D48-A8F7-50606A109E1C}"/>
              </a:ext>
            </a:extLst>
          </p:cNvPr>
          <p:cNvSpPr txBox="1"/>
          <p:nvPr/>
        </p:nvSpPr>
        <p:spPr>
          <a:xfrm>
            <a:off x="3413710" y="5351420"/>
            <a:ext cx="245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Thumbs Up (tu)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66C4AB-8400-4AF1-AB7C-2C89F7464E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5839" y="3762160"/>
            <a:ext cx="1854462" cy="161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58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6889A-C0EE-4DD6-A5D1-F87E15CF2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solidFill>
                  <a:srgbClr val="FF0000"/>
                </a:solidFill>
              </a:rPr>
              <a:t>Setup and Degrees of Freedom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BCDF7-FD96-461C-A0BB-799E7440A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53810"/>
            <a:ext cx="5181600" cy="5529469"/>
          </a:xfrm>
        </p:spPr>
        <p:txBody>
          <a:bodyPr>
            <a:normAutofit/>
          </a:bodyPr>
          <a:lstStyle/>
          <a:p>
            <a:r>
              <a:rPr lang="en-US" dirty="0"/>
              <a:t>As shown below, capture FOV ranges from 35-55cm</a:t>
            </a:r>
          </a:p>
          <a:p>
            <a:pPr marL="0" indent="0">
              <a:buNone/>
            </a:pPr>
            <a:r>
              <a:rPr lang="en-US" dirty="0"/>
              <a:t>    across a FOV of</a:t>
            </a:r>
          </a:p>
          <a:p>
            <a:pPr marL="0" indent="0">
              <a:buNone/>
            </a:pPr>
            <a:r>
              <a:rPr lang="en-US" dirty="0"/>
              <a:t>    28°, at increments</a:t>
            </a:r>
          </a:p>
          <a:p>
            <a:pPr marL="0" indent="0">
              <a:buNone/>
            </a:pPr>
            <a:r>
              <a:rPr lang="en-US" dirty="0"/>
              <a:t>    of 5cm.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mmWave Radar for Gesture Recognition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292ED-651A-4D9B-9838-1753503C3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195" y="3222786"/>
            <a:ext cx="1970739" cy="26366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C1413B-EA0F-4F0F-AF7F-E4BBA3CD5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31" y="3092449"/>
            <a:ext cx="1586747" cy="27670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2C4CE6-9A8D-4BFB-8621-7CD6C17A5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577" y="2025281"/>
            <a:ext cx="5051312" cy="400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22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>
            <a:extLst>
              <a:ext uri="{FF2B5EF4-FFF2-40B4-BE49-F238E27FC236}">
                <a16:creationId xmlns:a16="http://schemas.microsoft.com/office/drawing/2014/main" id="{16A1A4FB-F560-4CB3-BBB3-7C049F121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960" y="1270630"/>
            <a:ext cx="3192006" cy="42706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E6889A-C0EE-4DD6-A5D1-F87E15CF2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FF0000"/>
                </a:solidFill>
              </a:rPr>
              <a:t>Static Datasets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2387" y="6446836"/>
            <a:ext cx="4419600" cy="365125"/>
          </a:xfrm>
        </p:spPr>
        <p:txBody>
          <a:bodyPr/>
          <a:lstStyle/>
          <a:p>
            <a:r>
              <a:rPr lang="en-US" dirty="0"/>
              <a:t>mmWave Radar for Gesture Recognition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673E37-BF83-4801-862D-1CD4ED3B0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715" y="980660"/>
            <a:ext cx="6398890" cy="5724939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Dataset 1: 2000/class</a:t>
            </a:r>
          </a:p>
          <a:p>
            <a:pPr lvl="1"/>
            <a:r>
              <a:rPr lang="en-US" sz="2400" dirty="0"/>
              <a:t>Same location at radar bore side</a:t>
            </a:r>
          </a:p>
          <a:p>
            <a:pPr lvl="1"/>
            <a:r>
              <a:rPr lang="en-US" sz="2400" dirty="0"/>
              <a:t>Single subject, across several weeks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83% </a:t>
            </a:r>
            <a:r>
              <a:rPr lang="en-US" sz="2400" dirty="0"/>
              <a:t>Accuracy</a:t>
            </a:r>
          </a:p>
          <a:p>
            <a:r>
              <a:rPr lang="en-US" sz="2800" dirty="0">
                <a:solidFill>
                  <a:srgbClr val="00B050"/>
                </a:solidFill>
              </a:rPr>
              <a:t>Dataset 2: 4000/class</a:t>
            </a:r>
          </a:p>
          <a:p>
            <a:pPr lvl="1"/>
            <a:r>
              <a:rPr lang="en-US" sz="2400" dirty="0"/>
              <a:t>Ranges 35cm-55cm and 28° FOV</a:t>
            </a:r>
          </a:p>
          <a:p>
            <a:pPr lvl="1"/>
            <a:r>
              <a:rPr lang="en-US" sz="2400" dirty="0"/>
              <a:t>3 subjects, hand too close to torso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61% </a:t>
            </a:r>
            <a:r>
              <a:rPr lang="en-US" sz="2400" dirty="0"/>
              <a:t>Accuracy</a:t>
            </a:r>
          </a:p>
          <a:p>
            <a:r>
              <a:rPr lang="en-US" sz="2800" dirty="0">
                <a:solidFill>
                  <a:srgbClr val="0070C0"/>
                </a:solidFill>
              </a:rPr>
              <a:t>Dataset 3: 405/class</a:t>
            </a:r>
          </a:p>
          <a:p>
            <a:pPr lvl="1"/>
            <a:r>
              <a:rPr lang="en-US" sz="2400" dirty="0"/>
              <a:t>Ranges 45cm-55cm and 14° FOV</a:t>
            </a:r>
          </a:p>
          <a:p>
            <a:pPr lvl="1"/>
            <a:r>
              <a:rPr lang="en-US" sz="2400" dirty="0"/>
              <a:t>Hand held away from torso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86% </a:t>
            </a:r>
            <a:r>
              <a:rPr lang="en-US" sz="2400" dirty="0"/>
              <a:t>Accuracy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8B2AEA40-94C2-4C91-ADF9-76E4DDA94E14}"/>
              </a:ext>
            </a:extLst>
          </p:cNvPr>
          <p:cNvSpPr/>
          <p:nvPr/>
        </p:nvSpPr>
        <p:spPr bwMode="auto">
          <a:xfrm>
            <a:off x="6521180" y="4438299"/>
            <a:ext cx="1708420" cy="971901"/>
          </a:xfrm>
          <a:prstGeom prst="roundRect">
            <a:avLst/>
          </a:prstGeom>
          <a:noFill/>
          <a:ln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570A5C15-2DEA-4658-AE94-3D8A9B2FF566}"/>
              </a:ext>
            </a:extLst>
          </p:cNvPr>
          <p:cNvSpPr/>
          <p:nvPr/>
        </p:nvSpPr>
        <p:spPr bwMode="auto">
          <a:xfrm>
            <a:off x="5960056" y="3731869"/>
            <a:ext cx="2794229" cy="1809384"/>
          </a:xfrm>
          <a:prstGeom prst="roundRect">
            <a:avLst/>
          </a:prstGeom>
          <a:noFill/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DA04123E-68AA-4328-BE3C-DBCE6CD8791D}"/>
              </a:ext>
            </a:extLst>
          </p:cNvPr>
          <p:cNvSpPr/>
          <p:nvPr/>
        </p:nvSpPr>
        <p:spPr bwMode="auto">
          <a:xfrm>
            <a:off x="7162800" y="4800600"/>
            <a:ext cx="415892" cy="359425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660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6889A-C0EE-4DD6-A5D1-F87E15CF2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29818"/>
            <a:ext cx="9144001" cy="1143000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FF0000"/>
                </a:solidFill>
              </a:rPr>
              <a:t>Preprocessing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mmWave Radar for Gesture Recognition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161355F3-0BA2-4612-838A-0BB6E67556C4}"/>
              </a:ext>
            </a:extLst>
          </p:cNvPr>
          <p:cNvSpPr txBox="1">
            <a:spLocks/>
          </p:cNvSpPr>
          <p:nvPr/>
        </p:nvSpPr>
        <p:spPr bwMode="auto">
          <a:xfrm>
            <a:off x="381000" y="990600"/>
            <a:ext cx="5638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800" kern="0" dirty="0">
                <a:effectLst/>
              </a:rPr>
              <a:t>Data formatting</a:t>
            </a:r>
          </a:p>
          <a:p>
            <a:pPr lvl="1"/>
            <a:r>
              <a:rPr lang="en-US" sz="2400" kern="0" dirty="0">
                <a:effectLst/>
              </a:rPr>
              <a:t>Layer real and imaginary parts</a:t>
            </a:r>
          </a:p>
          <a:p>
            <a:pPr lvl="1"/>
            <a:r>
              <a:rPr lang="en-US" sz="2400" kern="0" dirty="0">
                <a:effectLst/>
              </a:rPr>
              <a:t>Leverage correlation between channels by maintaining matrix format rather than vectorizing data</a:t>
            </a:r>
          </a:p>
          <a:p>
            <a:pPr lvl="1"/>
            <a:r>
              <a:rPr lang="en-US" sz="2400" kern="0" dirty="0">
                <a:effectLst/>
              </a:rPr>
              <a:t>Drastic accuracy increase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kern="0" dirty="0">
                <a:effectLst/>
              </a:rPr>
              <a:t>Null Torso Peak</a:t>
            </a:r>
          </a:p>
          <a:p>
            <a:pPr lvl="1"/>
            <a:r>
              <a:rPr lang="en-US" sz="2400" kern="0" dirty="0">
                <a:effectLst/>
              </a:rPr>
              <a:t>Attempt to remove torso peak and sidelobes</a:t>
            </a:r>
          </a:p>
          <a:p>
            <a:pPr lvl="1"/>
            <a:r>
              <a:rPr lang="en-US" sz="2400" kern="0" dirty="0">
                <a:effectLst/>
              </a:rPr>
              <a:t>Some accuracy reduction, revisit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kern="0" dirty="0">
                <a:effectLst/>
              </a:rPr>
              <a:t>Range-Channel Autocorrelation</a:t>
            </a:r>
          </a:p>
          <a:p>
            <a:pPr lvl="1"/>
            <a:r>
              <a:rPr lang="en-US" sz="2400" kern="0" dirty="0">
                <a:effectLst/>
              </a:rPr>
              <a:t>2D correlate to create spatial invariance </a:t>
            </a:r>
          </a:p>
          <a:p>
            <a:pPr lvl="1"/>
            <a:r>
              <a:rPr lang="en-US" sz="2400" kern="0" dirty="0">
                <a:effectLst/>
              </a:rPr>
              <a:t>No change in accuracies, revisit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B88F69-ED85-4928-821E-193BE4A98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968905"/>
            <a:ext cx="3919518" cy="293204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3F7294A-8C6C-4DE3-B249-B758FC64092F}"/>
              </a:ext>
            </a:extLst>
          </p:cNvPr>
          <p:cNvCxnSpPr>
            <a:cxnSpLocks/>
          </p:cNvCxnSpPr>
          <p:nvPr/>
        </p:nvCxnSpPr>
        <p:spPr bwMode="auto">
          <a:xfrm>
            <a:off x="6705600" y="2434926"/>
            <a:ext cx="228600" cy="86801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52E4679-A8F8-4358-B488-CEB101E0EF99}"/>
              </a:ext>
            </a:extLst>
          </p:cNvPr>
          <p:cNvCxnSpPr>
            <a:cxnSpLocks/>
          </p:cNvCxnSpPr>
          <p:nvPr/>
        </p:nvCxnSpPr>
        <p:spPr bwMode="auto">
          <a:xfrm flipV="1">
            <a:off x="6705600" y="1981201"/>
            <a:ext cx="228600" cy="4537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4" name="Picture 2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8B26636F-6A78-439C-9FF2-806723599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4354673"/>
            <a:ext cx="2979013" cy="216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50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6889A-C0EE-4DD6-A5D1-F87E15CF2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29818"/>
            <a:ext cx="9144001" cy="1143000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FF0000"/>
                </a:solidFill>
              </a:rPr>
              <a:t>Preprocessing Results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mmWave Radar for Gesture Recognition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161355F3-0BA2-4612-838A-0BB6E67556C4}"/>
              </a:ext>
            </a:extLst>
          </p:cNvPr>
          <p:cNvSpPr txBox="1">
            <a:spLocks/>
          </p:cNvSpPr>
          <p:nvPr/>
        </p:nvSpPr>
        <p:spPr bwMode="auto">
          <a:xfrm>
            <a:off x="381000" y="990599"/>
            <a:ext cx="8305800" cy="3962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514350" indent="-514350">
              <a:buFont typeface="+mj-lt"/>
              <a:buAutoNum type="arabicPeriod" startAt="4"/>
            </a:pPr>
            <a:r>
              <a:rPr lang="en-US" sz="2800" kern="0" dirty="0">
                <a:effectLst/>
              </a:rPr>
              <a:t>Angle FFT</a:t>
            </a:r>
          </a:p>
          <a:p>
            <a:pPr lvl="1"/>
            <a:r>
              <a:rPr lang="en-US" kern="0" dirty="0">
                <a:effectLst/>
              </a:rPr>
              <a:t>Reformat data with prior knowledge of virtual array structure</a:t>
            </a:r>
          </a:p>
          <a:p>
            <a:pPr lvl="1"/>
            <a:r>
              <a:rPr lang="en-US" kern="0" dirty="0">
                <a:effectLst/>
              </a:rPr>
              <a:t>Exploit both elevation and azimuth information</a:t>
            </a:r>
          </a:p>
          <a:p>
            <a:pPr lvl="1"/>
            <a:r>
              <a:rPr lang="en-US" kern="0" dirty="0">
                <a:effectLst/>
              </a:rPr>
              <a:t>Accuracies increase notably</a:t>
            </a:r>
          </a:p>
          <a:p>
            <a:pPr lvl="1"/>
            <a:r>
              <a:rPr lang="en-US" kern="0" dirty="0">
                <a:effectLst/>
              </a:rPr>
              <a:t>Useful moving forward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31520188-D2F3-4BA4-89AE-CCB67AE252A3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296406"/>
          <a:ext cx="6629400" cy="2677011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657350">
                  <a:extLst>
                    <a:ext uri="{9D8B030D-6E8A-4147-A177-3AD203B41FA5}">
                      <a16:colId xmlns:a16="http://schemas.microsoft.com/office/drawing/2014/main" val="4161869787"/>
                    </a:ext>
                  </a:extLst>
                </a:gridCol>
                <a:gridCol w="1657350">
                  <a:extLst>
                    <a:ext uri="{9D8B030D-6E8A-4147-A177-3AD203B41FA5}">
                      <a16:colId xmlns:a16="http://schemas.microsoft.com/office/drawing/2014/main" val="1612809302"/>
                    </a:ext>
                  </a:extLst>
                </a:gridCol>
                <a:gridCol w="1657350">
                  <a:extLst>
                    <a:ext uri="{9D8B030D-6E8A-4147-A177-3AD203B41FA5}">
                      <a16:colId xmlns:a16="http://schemas.microsoft.com/office/drawing/2014/main" val="2829293742"/>
                    </a:ext>
                  </a:extLst>
                </a:gridCol>
                <a:gridCol w="1657350">
                  <a:extLst>
                    <a:ext uri="{9D8B030D-6E8A-4147-A177-3AD203B41FA5}">
                      <a16:colId xmlns:a16="http://schemas.microsoft.com/office/drawing/2014/main" val="2718012926"/>
                    </a:ext>
                  </a:extLst>
                </a:gridCol>
              </a:tblGrid>
              <a:tr h="44534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Dataset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Dataset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Dataset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5193677"/>
                  </a:ext>
                </a:extLst>
              </a:tr>
              <a:tr h="43076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1331823"/>
                  </a:ext>
                </a:extLst>
              </a:tr>
              <a:tr h="45022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Reformatted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9851443"/>
                  </a:ext>
                </a:extLst>
              </a:tr>
              <a:tr h="45022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Nulled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840120"/>
                  </a:ext>
                </a:extLst>
              </a:tr>
              <a:tr h="450226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Autocorr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3002729"/>
                  </a:ext>
                </a:extLst>
              </a:tr>
              <a:tr h="45022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Angle FFT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99%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91%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93164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9766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" descr="logo_ecs_orange_hi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360" y="242214"/>
            <a:ext cx="1066800" cy="393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590800"/>
            <a:ext cx="8458200" cy="1588293"/>
          </a:xfrm>
        </p:spPr>
        <p:txBody>
          <a:bodyPr/>
          <a:lstStyle/>
          <a:p>
            <a:pPr algn="ctr"/>
            <a:r>
              <a:rPr lang="en-US" sz="3200" b="1" dirty="0">
                <a:solidFill>
                  <a:srgbClr val="7030A0"/>
                </a:solidFill>
              </a:rPr>
              <a:t>Dynamic Hand Gesture Recognition</a:t>
            </a:r>
          </a:p>
          <a:p>
            <a:pPr algn="ctr"/>
            <a:endParaRPr lang="en-US" sz="3200" b="1" dirty="0">
              <a:solidFill>
                <a:srgbClr val="7030A0"/>
              </a:solidFill>
            </a:endParaRPr>
          </a:p>
        </p:txBody>
      </p:sp>
      <p:pic>
        <p:nvPicPr>
          <p:cNvPr id="3074" name="Picture 2" descr="Texas Instrum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7600" y="76200"/>
            <a:ext cx="1523998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" descr="H:\Jump 1\TxACE Center_Ken O\LogoFinalWhite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8600" y="6152444"/>
            <a:ext cx="957262" cy="437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3683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ersons hand&#10;&#10;Description generated with very high confidence">
            <a:extLst>
              <a:ext uri="{FF2B5EF4-FFF2-40B4-BE49-F238E27FC236}">
                <a16:creationId xmlns:a16="http://schemas.microsoft.com/office/drawing/2014/main" id="{0E9B91ED-FA22-49A1-8725-9ADF3926A45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601" y="1402080"/>
            <a:ext cx="1524000" cy="1143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F72217-8ECB-4A35-BF1D-A2551EB45F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2256" y="1249653"/>
            <a:ext cx="1196569" cy="12496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7B0263-8020-41DD-AB1E-2E2C5CAB1B7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0" y="1327047"/>
            <a:ext cx="1542816" cy="1249681"/>
          </a:xfrm>
          <a:prstGeom prst="rect">
            <a:avLst/>
          </a:prstGeom>
        </p:spPr>
      </p:pic>
      <p:pic>
        <p:nvPicPr>
          <p:cNvPr id="15" name="Picture 14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AB623EE8-4F0C-44AC-9F03-F63230A4F27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6579" y="3041629"/>
            <a:ext cx="1524001" cy="1013461"/>
          </a:xfrm>
          <a:prstGeom prst="rect">
            <a:avLst/>
          </a:prstGeom>
        </p:spPr>
      </p:pic>
      <p:pic>
        <p:nvPicPr>
          <p:cNvPr id="17" name="Picture 16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494BBC92-211A-4AB8-81C1-EF7B50F87E6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5819" y="2913819"/>
            <a:ext cx="1304997" cy="117449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0BAFCDA-FB63-4BA2-8E76-B37C60646DF6}"/>
              </a:ext>
            </a:extLst>
          </p:cNvPr>
          <p:cNvSpPr txBox="1"/>
          <p:nvPr/>
        </p:nvSpPr>
        <p:spPr>
          <a:xfrm>
            <a:off x="-40861" y="2576728"/>
            <a:ext cx="245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Fist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7DA5C6-11D0-421E-A0E7-1CEC2EFDFA74}"/>
              </a:ext>
            </a:extLst>
          </p:cNvPr>
          <p:cNvSpPr txBox="1"/>
          <p:nvPr/>
        </p:nvSpPr>
        <p:spPr>
          <a:xfrm>
            <a:off x="6400047" y="4108195"/>
            <a:ext cx="245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Two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71AF7D-5C46-4C3A-BF0E-3908F676D56B}"/>
              </a:ext>
            </a:extLst>
          </p:cNvPr>
          <p:cNvSpPr txBox="1"/>
          <p:nvPr/>
        </p:nvSpPr>
        <p:spPr>
          <a:xfrm>
            <a:off x="6400048" y="2491900"/>
            <a:ext cx="245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Palm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84052A-BAED-4F2F-8BF5-0834D2C8DFD3}"/>
              </a:ext>
            </a:extLst>
          </p:cNvPr>
          <p:cNvSpPr txBox="1"/>
          <p:nvPr/>
        </p:nvSpPr>
        <p:spPr>
          <a:xfrm>
            <a:off x="1853736" y="2501855"/>
            <a:ext cx="245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602ABDE-6E55-4AF9-9DA8-FC87441D6E58}"/>
              </a:ext>
            </a:extLst>
          </p:cNvPr>
          <p:cNvSpPr txBox="1"/>
          <p:nvPr/>
        </p:nvSpPr>
        <p:spPr>
          <a:xfrm>
            <a:off x="2184350" y="4134421"/>
            <a:ext cx="245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Perpendicular (perp)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370ABEF-7055-4A70-ADD7-7FD0765CB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FF0000"/>
                </a:solidFill>
              </a:rPr>
              <a:t>Dynamic Transition Gestures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172387" y="6446836"/>
            <a:ext cx="4419600" cy="365125"/>
          </a:xfrm>
        </p:spPr>
        <p:txBody>
          <a:bodyPr/>
          <a:lstStyle/>
          <a:p>
            <a:r>
              <a:rPr lang="en-US" dirty="0"/>
              <a:t>mmWave Radar for Gesture Recognition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5E9AFE-31C7-4D48-A8F7-50606A109E1C}"/>
              </a:ext>
            </a:extLst>
          </p:cNvPr>
          <p:cNvSpPr txBox="1"/>
          <p:nvPr/>
        </p:nvSpPr>
        <p:spPr>
          <a:xfrm>
            <a:off x="2003288" y="6026387"/>
            <a:ext cx="245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Thumbs Up (tu)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66C4AB-8400-4AF1-AB7C-2C89F7464E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8391" y="4815306"/>
            <a:ext cx="1300375" cy="1132410"/>
          </a:xfrm>
          <a:prstGeom prst="rect">
            <a:avLst/>
          </a:prstGeom>
        </p:spPr>
      </p:pic>
      <p:pic>
        <p:nvPicPr>
          <p:cNvPr id="18" name="Picture 17" descr="A persons hand&#10;&#10;Description generated with very high confidence">
            <a:extLst>
              <a:ext uri="{FF2B5EF4-FFF2-40B4-BE49-F238E27FC236}">
                <a16:creationId xmlns:a16="http://schemas.microsoft.com/office/drawing/2014/main" id="{E4B08CE8-EFD7-49C0-AAEC-B968039EEA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601" y="3045319"/>
            <a:ext cx="1524000" cy="1143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8F1924-A496-4835-9223-91AEA47DDC16}"/>
              </a:ext>
            </a:extLst>
          </p:cNvPr>
          <p:cNvSpPr txBox="1"/>
          <p:nvPr/>
        </p:nvSpPr>
        <p:spPr>
          <a:xfrm>
            <a:off x="-40861" y="4219967"/>
            <a:ext cx="245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Fist</a:t>
            </a:r>
          </a:p>
        </p:txBody>
      </p:sp>
      <p:pic>
        <p:nvPicPr>
          <p:cNvPr id="20" name="Picture 19" descr="A persons hand&#10;&#10;Description generated with very high confidence">
            <a:extLst>
              <a:ext uri="{FF2B5EF4-FFF2-40B4-BE49-F238E27FC236}">
                <a16:creationId xmlns:a16="http://schemas.microsoft.com/office/drawing/2014/main" id="{118B957E-4248-4E3B-AEC2-41132A1D42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601" y="4835171"/>
            <a:ext cx="1524000" cy="1143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3177D1D-0A52-4448-8CE9-ABF3BA07789A}"/>
              </a:ext>
            </a:extLst>
          </p:cNvPr>
          <p:cNvSpPr txBox="1"/>
          <p:nvPr/>
        </p:nvSpPr>
        <p:spPr>
          <a:xfrm>
            <a:off x="-40861" y="6009819"/>
            <a:ext cx="245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Fist</a:t>
            </a:r>
          </a:p>
        </p:txBody>
      </p:sp>
      <p:pic>
        <p:nvPicPr>
          <p:cNvPr id="22" name="Picture 21" descr="A persons hand&#10;&#10;Description generated with very high confidence">
            <a:extLst>
              <a:ext uri="{FF2B5EF4-FFF2-40B4-BE49-F238E27FC236}">
                <a16:creationId xmlns:a16="http://schemas.microsoft.com/office/drawing/2014/main" id="{6502AA7A-5EE7-4538-8D47-5155A3136EC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6085" y="1398616"/>
            <a:ext cx="1524000" cy="1143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D4445DD-74C7-44FD-BFA1-F80A93585B41}"/>
              </a:ext>
            </a:extLst>
          </p:cNvPr>
          <p:cNvSpPr txBox="1"/>
          <p:nvPr/>
        </p:nvSpPr>
        <p:spPr>
          <a:xfrm>
            <a:off x="4202623" y="2573264"/>
            <a:ext cx="245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Fist</a:t>
            </a:r>
          </a:p>
        </p:txBody>
      </p:sp>
      <p:pic>
        <p:nvPicPr>
          <p:cNvPr id="24" name="Picture 23" descr="A persons hand&#10;&#10;Description generated with very high confidence">
            <a:extLst>
              <a:ext uri="{FF2B5EF4-FFF2-40B4-BE49-F238E27FC236}">
                <a16:creationId xmlns:a16="http://schemas.microsoft.com/office/drawing/2014/main" id="{1F918834-84FC-4022-893B-C0EC3E53870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8839" y="3045319"/>
            <a:ext cx="1524000" cy="1143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52DF3A2-46DF-4ED0-A353-B14AB6803DD7}"/>
              </a:ext>
            </a:extLst>
          </p:cNvPr>
          <p:cNvSpPr txBox="1"/>
          <p:nvPr/>
        </p:nvSpPr>
        <p:spPr>
          <a:xfrm>
            <a:off x="4205377" y="4219967"/>
            <a:ext cx="245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Fist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1BAD1DC8-E935-4860-99E3-F2F47A206A3E}"/>
              </a:ext>
            </a:extLst>
          </p:cNvPr>
          <p:cNvSpPr/>
          <p:nvPr/>
        </p:nvSpPr>
        <p:spPr bwMode="auto">
          <a:xfrm>
            <a:off x="2030235" y="1676400"/>
            <a:ext cx="536344" cy="78517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1B98BFC6-60AD-48F1-9A1F-6B4545382FFB}"/>
              </a:ext>
            </a:extLst>
          </p:cNvPr>
          <p:cNvSpPr/>
          <p:nvPr/>
        </p:nvSpPr>
        <p:spPr bwMode="auto">
          <a:xfrm>
            <a:off x="6319028" y="3327249"/>
            <a:ext cx="536344" cy="78517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D0013E4D-3498-4572-8544-5C3E416C2F74}"/>
              </a:ext>
            </a:extLst>
          </p:cNvPr>
          <p:cNvSpPr/>
          <p:nvPr/>
        </p:nvSpPr>
        <p:spPr bwMode="auto">
          <a:xfrm>
            <a:off x="6324305" y="1599762"/>
            <a:ext cx="536344" cy="78517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29400F78-696F-4A68-A0A3-0F0261B3B589}"/>
              </a:ext>
            </a:extLst>
          </p:cNvPr>
          <p:cNvSpPr/>
          <p:nvPr/>
        </p:nvSpPr>
        <p:spPr bwMode="auto">
          <a:xfrm>
            <a:off x="2030235" y="5029635"/>
            <a:ext cx="536344" cy="78517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43D7AE2-AB30-4630-A1F4-C131A00D2269}"/>
              </a:ext>
            </a:extLst>
          </p:cNvPr>
          <p:cNvSpPr/>
          <p:nvPr/>
        </p:nvSpPr>
        <p:spPr bwMode="auto">
          <a:xfrm>
            <a:off x="2030235" y="3199961"/>
            <a:ext cx="536344" cy="78517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8615BB75-E109-422D-9F84-C61AB1537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8431" y="4731688"/>
            <a:ext cx="4915569" cy="1897712"/>
          </a:xfrm>
        </p:spPr>
        <p:txBody>
          <a:bodyPr>
            <a:normAutofit/>
          </a:bodyPr>
          <a:lstStyle/>
          <a:p>
            <a:r>
              <a:rPr lang="en-US" dirty="0"/>
              <a:t>Gesture 30-50cm from radar</a:t>
            </a:r>
          </a:p>
          <a:p>
            <a:r>
              <a:rPr lang="en-US" dirty="0"/>
              <a:t>Torso kept away from gesture</a:t>
            </a:r>
          </a:p>
          <a:p>
            <a:r>
              <a:rPr lang="en-US" dirty="0"/>
              <a:t>Captures all taken consecutively</a:t>
            </a:r>
          </a:p>
          <a:p>
            <a:r>
              <a:rPr lang="en-US" dirty="0"/>
              <a:t>50 captures/gesture</a:t>
            </a:r>
          </a:p>
        </p:txBody>
      </p:sp>
    </p:spTree>
    <p:extLst>
      <p:ext uri="{BB962C8B-B14F-4D97-AF65-F5344CB8AC3E}">
        <p14:creationId xmlns:p14="http://schemas.microsoft.com/office/powerpoint/2010/main" val="744521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6889A-C0EE-4DD6-A5D1-F87E15CF2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FF0000"/>
                </a:solidFill>
              </a:rPr>
              <a:t>Dynamic Transition Results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2387" y="6446836"/>
            <a:ext cx="4419600" cy="365125"/>
          </a:xfrm>
        </p:spPr>
        <p:txBody>
          <a:bodyPr/>
          <a:lstStyle/>
          <a:p>
            <a:r>
              <a:rPr lang="en-US" dirty="0"/>
              <a:t>mmWave Radar for Gesture Recognition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673E37-BF83-4801-862D-1CD4ED3B0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342" y="1023730"/>
            <a:ext cx="8307457" cy="2938670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2 Datasets</a:t>
            </a:r>
          </a:p>
          <a:p>
            <a:pPr lvl="1"/>
            <a:r>
              <a:rPr lang="en-US" sz="2400" dirty="0"/>
              <a:t>Fast (5ms PRI)</a:t>
            </a:r>
          </a:p>
          <a:p>
            <a:pPr lvl="1"/>
            <a:r>
              <a:rPr lang="en-US" sz="2400" dirty="0"/>
              <a:t>Slow (15ms PRI)</a:t>
            </a:r>
          </a:p>
          <a:p>
            <a:r>
              <a:rPr lang="en-US" sz="2800" dirty="0"/>
              <a:t>Preprocessing</a:t>
            </a:r>
          </a:p>
          <a:p>
            <a:pPr lvl="1"/>
            <a:r>
              <a:rPr lang="en-US" sz="2400" dirty="0"/>
              <a:t>Range Angle</a:t>
            </a:r>
          </a:p>
          <a:p>
            <a:pPr lvl="1"/>
            <a:r>
              <a:rPr lang="en-US" sz="2400" dirty="0"/>
              <a:t>Range Doppler</a:t>
            </a:r>
          </a:p>
          <a:p>
            <a:pPr lvl="1"/>
            <a:r>
              <a:rPr lang="en-US" sz="2400" dirty="0"/>
              <a:t>Range, Angle, and Doppler</a:t>
            </a:r>
          </a:p>
          <a:p>
            <a:pPr marL="457200" lvl="1" indent="0">
              <a:buNone/>
            </a:pPr>
            <a:endParaRPr lang="en-US" sz="24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3014217-4C34-4130-8B05-8A68C8BCEC8E}"/>
              </a:ext>
            </a:extLst>
          </p:cNvPr>
          <p:cNvGraphicFramePr>
            <a:graphicFrameLocks noGrp="1"/>
          </p:cNvGraphicFramePr>
          <p:nvPr/>
        </p:nvGraphicFramePr>
        <p:xfrm>
          <a:off x="3542468" y="1202918"/>
          <a:ext cx="5460630" cy="1976370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820210">
                  <a:extLst>
                    <a:ext uri="{9D8B030D-6E8A-4147-A177-3AD203B41FA5}">
                      <a16:colId xmlns:a16="http://schemas.microsoft.com/office/drawing/2014/main" val="4161869787"/>
                    </a:ext>
                  </a:extLst>
                </a:gridCol>
                <a:gridCol w="1820210">
                  <a:extLst>
                    <a:ext uri="{9D8B030D-6E8A-4147-A177-3AD203B41FA5}">
                      <a16:colId xmlns:a16="http://schemas.microsoft.com/office/drawing/2014/main" val="1612809302"/>
                    </a:ext>
                  </a:extLst>
                </a:gridCol>
                <a:gridCol w="1820210">
                  <a:extLst>
                    <a:ext uri="{9D8B030D-6E8A-4147-A177-3AD203B41FA5}">
                      <a16:colId xmlns:a16="http://schemas.microsoft.com/office/drawing/2014/main" val="2829293742"/>
                    </a:ext>
                  </a:extLst>
                </a:gridCol>
              </a:tblGrid>
              <a:tr h="39348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Slow Dataset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Fast Dataset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5193677"/>
                  </a:ext>
                </a:extLst>
              </a:tr>
              <a:tr h="3934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1331823"/>
                  </a:ext>
                </a:extLst>
              </a:tr>
              <a:tr h="3964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Range Angle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9851443"/>
                  </a:ext>
                </a:extLst>
              </a:tr>
              <a:tr h="3964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Range Doppler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840120"/>
                  </a:ext>
                </a:extLst>
              </a:tr>
              <a:tr h="3964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300272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92EB359-94EF-4EFB-A7BC-692E2D039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85" y="3738434"/>
            <a:ext cx="2524827" cy="18936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68C6E0-D12C-4481-9E1D-B236BF9B4498}"/>
              </a:ext>
            </a:extLst>
          </p:cNvPr>
          <p:cNvSpPr txBox="1"/>
          <p:nvPr/>
        </p:nvSpPr>
        <p:spPr>
          <a:xfrm>
            <a:off x="596028" y="5632054"/>
            <a:ext cx="3167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effectLst/>
              </a:rPr>
              <a:t>Fist-Tu Range vs Time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6925E7-3B77-404E-AE86-72FC0A57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3527" y="3719150"/>
            <a:ext cx="2510303" cy="18827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A56B21-C2C0-4761-B41F-1EE5A0A370B0}"/>
              </a:ext>
            </a:extLst>
          </p:cNvPr>
          <p:cNvSpPr txBox="1"/>
          <p:nvPr/>
        </p:nvSpPr>
        <p:spPr>
          <a:xfrm>
            <a:off x="3550442" y="5584731"/>
            <a:ext cx="2725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effectLst/>
              </a:rPr>
              <a:t>Fist-Tu Range vs Angle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04661F-C600-4755-92D5-066F2725B0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6745" y="3681189"/>
            <a:ext cx="2510304" cy="18827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F080CDF-C9DE-4AC1-94F8-55B4F5FB4D97}"/>
              </a:ext>
            </a:extLst>
          </p:cNvPr>
          <p:cNvSpPr txBox="1"/>
          <p:nvPr/>
        </p:nvSpPr>
        <p:spPr>
          <a:xfrm>
            <a:off x="6353660" y="5559156"/>
            <a:ext cx="2725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effectLst/>
              </a:rPr>
              <a:t>Fist-C Angle vs Velocity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2362401-AC2A-401C-B8AE-ED7250519AC5}"/>
              </a:ext>
            </a:extLst>
          </p:cNvPr>
          <p:cNvSpPr txBox="1">
            <a:spLocks/>
          </p:cNvSpPr>
          <p:nvPr/>
        </p:nvSpPr>
        <p:spPr bwMode="auto">
          <a:xfrm>
            <a:off x="496399" y="5924227"/>
            <a:ext cx="8190400" cy="518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kern="0" dirty="0">
                <a:effectLst/>
              </a:rPr>
              <a:t>Conclusion: Need to leverage doppler information better </a:t>
            </a:r>
          </a:p>
        </p:txBody>
      </p:sp>
    </p:spTree>
    <p:extLst>
      <p:ext uri="{BB962C8B-B14F-4D97-AF65-F5344CB8AC3E}">
        <p14:creationId xmlns:p14="http://schemas.microsoft.com/office/powerpoint/2010/main" val="4006921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B0BAFCDA-FB63-4BA2-8E76-B37C60646DF6}"/>
              </a:ext>
            </a:extLst>
          </p:cNvPr>
          <p:cNvSpPr txBox="1"/>
          <p:nvPr/>
        </p:nvSpPr>
        <p:spPr>
          <a:xfrm>
            <a:off x="482600" y="3093823"/>
            <a:ext cx="245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Circle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7DA5C6-11D0-421E-A0E7-1CEC2EFDFA74}"/>
              </a:ext>
            </a:extLst>
          </p:cNvPr>
          <p:cNvSpPr txBox="1"/>
          <p:nvPr/>
        </p:nvSpPr>
        <p:spPr>
          <a:xfrm>
            <a:off x="4973315" y="5336093"/>
            <a:ext cx="245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Whoosh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71AF7D-5C46-4C3A-BF0E-3908F676D56B}"/>
              </a:ext>
            </a:extLst>
          </p:cNvPr>
          <p:cNvSpPr txBox="1"/>
          <p:nvPr/>
        </p:nvSpPr>
        <p:spPr>
          <a:xfrm>
            <a:off x="6151881" y="3091154"/>
            <a:ext cx="245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Pull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84052A-BAED-4F2F-8BF5-0834D2C8DFD3}"/>
              </a:ext>
            </a:extLst>
          </p:cNvPr>
          <p:cNvSpPr txBox="1"/>
          <p:nvPr/>
        </p:nvSpPr>
        <p:spPr>
          <a:xfrm>
            <a:off x="3408681" y="3089674"/>
            <a:ext cx="245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Push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370ABEF-7055-4A70-ADD7-7FD0765CB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FF0000"/>
                </a:solidFill>
              </a:rPr>
              <a:t>Dynamic Hand Gestures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172387" y="6446836"/>
            <a:ext cx="4419600" cy="365125"/>
          </a:xfrm>
        </p:spPr>
        <p:txBody>
          <a:bodyPr/>
          <a:lstStyle/>
          <a:p>
            <a:r>
              <a:rPr lang="en-US" dirty="0"/>
              <a:t>mmWave Radar for Gesture Recognition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5E9AFE-31C7-4D48-A8F7-50606A109E1C}"/>
              </a:ext>
            </a:extLst>
          </p:cNvPr>
          <p:cNvSpPr txBox="1"/>
          <p:nvPr/>
        </p:nvSpPr>
        <p:spPr>
          <a:xfrm>
            <a:off x="1666022" y="5362633"/>
            <a:ext cx="245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Wave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9B79F6A-0BBF-419F-AD0D-B08CDB4D6B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59" y="1310896"/>
            <a:ext cx="1676400" cy="1676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9C714A3-E250-4F5F-B161-8A15DEAFB8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594" y="1310896"/>
            <a:ext cx="1676400" cy="16625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7AB7E50-377A-486D-918E-24B1535DC1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962" y="1236714"/>
            <a:ext cx="1676400" cy="170936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82FC8BA-B3B1-4372-BA2E-5A0312918E6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128" y="3618613"/>
            <a:ext cx="2262382" cy="1744020"/>
          </a:xfrm>
          <a:prstGeom prst="rect">
            <a:avLst/>
          </a:prstGeom>
        </p:spPr>
      </p:pic>
      <p:pic>
        <p:nvPicPr>
          <p:cNvPr id="1026" name="Picture 2" descr="Image result for utd mini whoosh">
            <a:extLst>
              <a:ext uri="{FF2B5EF4-FFF2-40B4-BE49-F238E27FC236}">
                <a16:creationId xmlns:a16="http://schemas.microsoft.com/office/drawing/2014/main" id="{332EC7D8-EF7B-46AB-BD16-60F1C324C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362" y="3680043"/>
            <a:ext cx="2190756" cy="162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896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F370ABEF-7055-4A70-ADD7-7FD0765CB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FF0000"/>
                </a:solidFill>
              </a:rPr>
              <a:t>Data Collection Setup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172387" y="6446836"/>
            <a:ext cx="4419600" cy="365125"/>
          </a:xfrm>
        </p:spPr>
        <p:txBody>
          <a:bodyPr/>
          <a:lstStyle/>
          <a:p>
            <a:r>
              <a:rPr lang="en-US" dirty="0"/>
              <a:t>mmWave Radar for Gesture Recognition</a:t>
            </a:r>
          </a:p>
        </p:txBody>
      </p:sp>
      <p:pic>
        <p:nvPicPr>
          <p:cNvPr id="3" name="Picture 2" descr="https://lh3.googleusercontent.com/qmkemfSo-G7c__ZTTfRSjL1sPO4peAHUsba4P7BnUjCBgITP8Mt_6a9S1rBE-qkbtCM7tQZDm5rjUdfPtqgUZg6_965RJ7kvSwN0q3QRSM1sbvNege1A5iZoWPDCRCk8wvLuKfJNn9bDdh0e7c8NUI1M7SNUg8z23ZZkA_lceN-3cY6fPNgw43LHk7Rges49vz6bC-tmxp29x_gdNgKscFNP15uE-mkDvawMOCAwMrrl1LprkaTJcE3Vji3lMI6HQnVpsUHCMX1fhfxEdcXjwLrN91BMp9Oz2DrSp1Mw1mqvVaJKo_n0N4AFy27kboTxCPo8yBO03f-PgsGIqc9dhkM8DpHXZyuvMvMKOkZEile6d2xbM91lfiofcL6B5A7uXf80VGnCd4VoIW4SjdLUt8u7mNVwVQvEFggtfMioYWuUPwNSI5zO3ITj_tUbtgAnYCiegQjce4P8NBphqRk-wZgVR5kW2KPJKlS58Z-D84DOOlJApcdxcx81gOn1CjtY_4QyG-QKH13zevbP5R041DMYe5wDk5N-yq86Orrn6eCHFQjijs6wiqovlfa5092O74vnq0TOhYcLtNhnKWgnCPXB5hm_r5IVtmLEySsy9FlMInnVbHFxAFFcERlYWrDC9jydB2syctdONO-y06t32ESLogKN7IuFH5f8T84SEqCTmb94CyfKKEqm=w711-h947-no">
            <a:extLst>
              <a:ext uri="{FF2B5EF4-FFF2-40B4-BE49-F238E27FC236}">
                <a16:creationId xmlns:a16="http://schemas.microsoft.com/office/drawing/2014/main" id="{48B4D51C-B65D-47C2-BDD1-E0DC5DAFD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615" y="1113183"/>
            <a:ext cx="3862385" cy="515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3871E46-CF9E-495A-AB9B-C8E8885F1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90600"/>
            <a:ext cx="4419600" cy="5456236"/>
          </a:xfrm>
        </p:spPr>
        <p:txBody>
          <a:bodyPr>
            <a:normAutofit/>
          </a:bodyPr>
          <a:lstStyle/>
          <a:p>
            <a:r>
              <a:rPr lang="en-US" sz="2200" dirty="0"/>
              <a:t>Chest high radar</a:t>
            </a:r>
          </a:p>
          <a:p>
            <a:r>
              <a:rPr lang="en-US" sz="2200" dirty="0"/>
              <a:t>~1m from sitting user</a:t>
            </a:r>
          </a:p>
          <a:p>
            <a:r>
              <a:rPr lang="en-US" sz="2200" dirty="0"/>
              <a:t>Simple range FFT computed for each capture</a:t>
            </a:r>
          </a:p>
          <a:p>
            <a:r>
              <a:rPr lang="en-US" sz="2200" dirty="0"/>
              <a:t>Radar Parameters:</a:t>
            </a:r>
          </a:p>
          <a:p>
            <a:pPr lvl="1"/>
            <a:r>
              <a:rPr lang="en-US" dirty="0"/>
              <a:t>3 TX, 4 RX (12 Virtual MIMO Channels)</a:t>
            </a:r>
          </a:p>
          <a:p>
            <a:pPr lvl="1"/>
            <a:r>
              <a:rPr lang="en-US" dirty="0"/>
              <a:t>16bit, Complex1x</a:t>
            </a:r>
          </a:p>
          <a:p>
            <a:pPr lvl="1"/>
            <a:r>
              <a:rPr lang="en-US" dirty="0"/>
              <a:t>Start Frequency: 77GHz	</a:t>
            </a:r>
          </a:p>
          <a:p>
            <a:pPr lvl="1"/>
            <a:r>
              <a:rPr lang="en-US" dirty="0"/>
              <a:t>Bandwidth: 3.99948GHz</a:t>
            </a:r>
          </a:p>
          <a:p>
            <a:pPr lvl="1"/>
            <a:r>
              <a:rPr lang="en-US" dirty="0" err="1"/>
              <a:t>R</a:t>
            </a:r>
            <a:r>
              <a:rPr lang="en-US" baseline="-25000" dirty="0" err="1"/>
              <a:t>max</a:t>
            </a:r>
            <a:r>
              <a:rPr lang="en-US" baseline="-25000" dirty="0"/>
              <a:t> </a:t>
            </a:r>
            <a:r>
              <a:rPr lang="en-US" dirty="0"/>
              <a:t>= 3m</a:t>
            </a:r>
          </a:p>
          <a:p>
            <a:pPr lvl="1"/>
            <a:r>
              <a:rPr lang="en-US" dirty="0"/>
              <a:t>Slope: 99.987 Hz/s</a:t>
            </a:r>
          </a:p>
          <a:p>
            <a:pPr lvl="1"/>
            <a:r>
              <a:rPr lang="en-US" dirty="0"/>
              <a:t>Sample Rate: 2000 </a:t>
            </a:r>
            <a:r>
              <a:rPr lang="en-US" dirty="0" err="1"/>
              <a:t>ksps</a:t>
            </a:r>
            <a:endParaRPr lang="en-US" dirty="0"/>
          </a:p>
          <a:p>
            <a:pPr lvl="1"/>
            <a:r>
              <a:rPr lang="en-US" dirty="0"/>
              <a:t>64 Fast Time Samples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32429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2400" b="1" dirty="0">
                <a:solidFill>
                  <a:srgbClr val="FF0000"/>
                </a:solidFill>
                <a:cs typeface="Arial" pitchFamily="34" charset="0"/>
              </a:rPr>
              <a:t>Advanced Algorithms for THz Sensing and Recognition</a:t>
            </a:r>
            <a:endParaRPr lang="en-US" altLang="en-US" sz="2400" b="1" dirty="0">
              <a:solidFill>
                <a:srgbClr val="FF0000"/>
              </a:solidFill>
              <a:cs typeface="Arial" pitchFamily="34" charset="0"/>
            </a:endParaRPr>
          </a:p>
        </p:txBody>
      </p:sp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458200" cy="5181600"/>
          </a:xfrm>
        </p:spPr>
        <p:txBody>
          <a:bodyPr/>
          <a:lstStyle/>
          <a:p>
            <a:pPr marL="0" indent="0">
              <a:lnSpc>
                <a:spcPct val="80000"/>
              </a:lnSpc>
              <a:spcBef>
                <a:spcPts val="60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Description: </a:t>
            </a:r>
            <a:r>
              <a:rPr lang="en-US" altLang="zh-CN" sz="2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 the limitations and challenges in </a:t>
            </a:r>
            <a:r>
              <a:rPr lang="en-US" altLang="zh-CN" sz="2000" dirty="0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THz FPA/IR imaging technology</a:t>
            </a:r>
            <a:r>
              <a:rPr lang="en-US" altLang="zh-CN" sz="2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identify solutions for target applications such as 3D gesture recognition, movement and presence detection.</a:t>
            </a:r>
          </a:p>
          <a:p>
            <a:pPr marL="400050" lvl="1" indent="0">
              <a:lnSpc>
                <a:spcPct val="80000"/>
              </a:lnSpc>
              <a:spcBef>
                <a:spcPts val="600"/>
              </a:spcBef>
              <a:buFont typeface="Wingdings" panose="05000000000000000000" pitchFamily="2" charset="2"/>
              <a:buNone/>
              <a:defRPr/>
            </a:pPr>
            <a:endParaRPr lang="en-US" altLang="zh-CN" sz="1600" dirty="0">
              <a:solidFill>
                <a:schemeClr val="accent4"/>
              </a:solidFill>
              <a:latin typeface="Arial" panose="020B0604020202020204" pitchFamily="34" charset="0"/>
              <a:ea typeface="SimSun" pitchFamily="2" charset="-122"/>
              <a:cs typeface="Arial" panose="020B0604020202020204" pitchFamily="34" charset="0"/>
            </a:endParaRPr>
          </a:p>
          <a:p>
            <a:pPr marL="0" indent="0">
              <a:lnSpc>
                <a:spcPct val="80000"/>
              </a:lnSpc>
              <a:spcBef>
                <a:spcPts val="60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Goals: </a:t>
            </a:r>
            <a:r>
              <a:rPr lang="en-US" altLang="zh-CN" sz="2000" dirty="0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Develop advanced real-time multi-antenna signal processing techniques for THz FPA/IR sensors to reconstruct and recognize targets in complex environments. </a:t>
            </a:r>
          </a:p>
          <a:p>
            <a:pPr marL="0" indent="0">
              <a:lnSpc>
                <a:spcPct val="80000"/>
              </a:lnSpc>
              <a:spcBef>
                <a:spcPts val="600"/>
              </a:spcBef>
              <a:buFont typeface="Wingdings" panose="05000000000000000000" pitchFamily="2" charset="2"/>
              <a:buNone/>
              <a:defRPr/>
            </a:pPr>
            <a:endParaRPr lang="en-US" altLang="zh-CN" sz="1600" dirty="0">
              <a:solidFill>
                <a:schemeClr val="accent4"/>
              </a:solidFill>
              <a:latin typeface="Arial" panose="020B0604020202020204" pitchFamily="34" charset="0"/>
              <a:ea typeface="SimSun" pitchFamily="2" charset="-122"/>
              <a:cs typeface="Arial" panose="020B0604020202020204" pitchFamily="34" charset="0"/>
            </a:endParaRPr>
          </a:p>
          <a:p>
            <a:pPr marL="0" indent="0">
              <a:lnSpc>
                <a:spcPct val="80000"/>
              </a:lnSpc>
              <a:buFontTx/>
              <a:buNone/>
              <a:defRPr/>
            </a:pP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Principal Investigators:  </a:t>
            </a:r>
            <a:r>
              <a:rPr lang="en-US" altLang="zh-CN" sz="2000" dirty="0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Murat Torlak     (University of Texas at Dallas)</a:t>
            </a:r>
          </a:p>
          <a:p>
            <a:pPr marL="0" indent="0">
              <a:lnSpc>
                <a:spcPct val="80000"/>
              </a:lnSpc>
              <a:buNone/>
              <a:defRPr/>
            </a:pPr>
            <a:r>
              <a:rPr lang="en-US" altLang="zh-CN" sz="2000" dirty="0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		            Yiorgos Makris  (University of Texas at Dallas)</a:t>
            </a:r>
          </a:p>
          <a:p>
            <a:pPr marL="400050" lvl="1" indent="0">
              <a:lnSpc>
                <a:spcPct val="80000"/>
              </a:lnSpc>
              <a:buNone/>
              <a:defRPr/>
            </a:pPr>
            <a:endParaRPr lang="en-US" altLang="zh-CN" sz="1600" dirty="0">
              <a:solidFill>
                <a:schemeClr val="accent4"/>
              </a:solidFill>
              <a:latin typeface="Arial" panose="020B0604020202020204" pitchFamily="34" charset="0"/>
              <a:ea typeface="SimSun" pitchFamily="2" charset="-122"/>
              <a:cs typeface="Arial" panose="020B0604020202020204" pitchFamily="34" charset="0"/>
            </a:endParaRPr>
          </a:p>
          <a:p>
            <a:pPr marL="0" indent="0">
              <a:lnSpc>
                <a:spcPct val="80000"/>
              </a:lnSpc>
              <a:buFontTx/>
              <a:buNone/>
              <a:defRPr/>
            </a:pPr>
            <a:r>
              <a:rPr lang="en-US" altLang="zh-CN" sz="2000" u="sng" dirty="0">
                <a:solidFill>
                  <a:srgbClr val="FF0000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Students </a:t>
            </a:r>
            <a:r>
              <a:rPr lang="en-US" altLang="zh-CN" sz="2000" dirty="0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				</a:t>
            </a:r>
            <a:r>
              <a:rPr lang="en-US" altLang="zh-CN" sz="2000" u="sng" dirty="0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Current Status</a:t>
            </a:r>
            <a:endParaRPr lang="en-US" altLang="zh-CN" sz="2000" dirty="0">
              <a:solidFill>
                <a:schemeClr val="accent4"/>
              </a:solidFill>
              <a:latin typeface="Arial" panose="020B0604020202020204" pitchFamily="34" charset="0"/>
              <a:ea typeface="SimSun" pitchFamily="2" charset="-122"/>
              <a:cs typeface="Arial" panose="020B0604020202020204" pitchFamily="34" charset="0"/>
            </a:endParaRPr>
          </a:p>
          <a:p>
            <a:pPr marL="0" indent="0">
              <a:lnSpc>
                <a:spcPct val="80000"/>
              </a:lnSpc>
              <a:buNone/>
              <a:defRPr/>
            </a:pPr>
            <a:r>
              <a:rPr lang="en-US" altLang="zh-CN" sz="2000" dirty="0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Josiah W. Smith (MT)			PhD (Fall’19)</a:t>
            </a:r>
          </a:p>
          <a:p>
            <a:pPr marL="0" indent="0">
              <a:lnSpc>
                <a:spcPct val="80000"/>
              </a:lnSpc>
              <a:buNone/>
              <a:defRPr/>
            </a:pPr>
            <a:r>
              <a:rPr lang="en-US" altLang="zh-CN" sz="2000" dirty="0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Shiva Shankar Thiagarajan (YM)	PhD (Sp’18)</a:t>
            </a:r>
          </a:p>
          <a:p>
            <a:pPr marL="0" indent="0">
              <a:lnSpc>
                <a:spcPct val="80000"/>
              </a:lnSpc>
              <a:buFontTx/>
              <a:buNone/>
              <a:defRPr/>
            </a:pPr>
            <a:r>
              <a:rPr lang="en-US" altLang="zh-CN" sz="2000" dirty="0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Bhaskar Raj Upadhyay	(MT)		PhD (Fall’18)</a:t>
            </a:r>
          </a:p>
          <a:p>
            <a:pPr marL="0" indent="0">
              <a:lnSpc>
                <a:spcPct val="80000"/>
              </a:lnSpc>
              <a:buFontTx/>
              <a:buNone/>
              <a:defRPr/>
            </a:pPr>
            <a:r>
              <a:rPr lang="en-US" altLang="zh-CN" sz="2000" dirty="0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Richard Willis, (YM)		 	 Intern </a:t>
            </a:r>
            <a:r>
              <a:rPr lang="en-US" altLang="zh-CN" sz="1600" dirty="0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	</a:t>
            </a:r>
          </a:p>
          <a:p>
            <a:pPr marL="0" indent="0">
              <a:lnSpc>
                <a:spcPct val="80000"/>
              </a:lnSpc>
              <a:buFontTx/>
              <a:buNone/>
              <a:defRPr/>
            </a:pPr>
            <a:r>
              <a:rPr lang="en-US" altLang="zh-CN" sz="2000" u="sng" dirty="0">
                <a:solidFill>
                  <a:srgbClr val="FF0000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TI Liaisons:  </a:t>
            </a:r>
            <a:endParaRPr lang="zh-CN" altLang="en-US" sz="2000" u="sng" dirty="0">
              <a:solidFill>
                <a:srgbClr val="FF0000"/>
              </a:solidFill>
              <a:latin typeface="Arial" panose="020B0604020202020204" pitchFamily="34" charset="0"/>
              <a:ea typeface="SimSun" pitchFamily="2" charset="-122"/>
              <a:cs typeface="Arial" panose="020B0604020202020204" pitchFamily="34" charset="0"/>
            </a:endParaRPr>
          </a:p>
          <a:p>
            <a:pPr marL="0" indent="0">
              <a:lnSpc>
                <a:spcPct val="80000"/>
              </a:lnSpc>
              <a:buFontTx/>
              <a:buNone/>
              <a:defRPr/>
            </a:pPr>
            <a:r>
              <a:rPr lang="en-US" altLang="zh-CN" sz="2000" dirty="0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Aleksandar </a:t>
            </a:r>
            <a:r>
              <a:rPr lang="en-US" altLang="zh-CN" sz="2000" dirty="0" err="1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Purkovic</a:t>
            </a:r>
            <a:r>
              <a:rPr lang="en-US" altLang="zh-CN" sz="2000" dirty="0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, Arthur Redfern, Anand Dabak, Dan Wang</a:t>
            </a:r>
            <a:endParaRPr lang="en-US" altLang="en-US" sz="20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TI FTRC on MM-Wave and High Frequency Microsystems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26B6AE-A3C3-4F97-BCDB-716010A6C8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195F34-6907-490B-BEB0-BBF89DE76A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090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6889A-C0EE-4DD6-A5D1-F87E15CF2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FF0000"/>
                </a:solidFill>
              </a:rPr>
              <a:t>Dynamic Dataset and Size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2387" y="6446836"/>
            <a:ext cx="4419600" cy="365125"/>
          </a:xfrm>
        </p:spPr>
        <p:txBody>
          <a:bodyPr/>
          <a:lstStyle/>
          <a:p>
            <a:r>
              <a:rPr lang="en-US" dirty="0"/>
              <a:t>mmWave Radar for Gesture Recognition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673E37-BF83-4801-862D-1CD4ED3B0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90600"/>
            <a:ext cx="8534400" cy="5715000"/>
          </a:xfrm>
        </p:spPr>
        <p:txBody>
          <a:bodyPr>
            <a:normAutofit/>
          </a:bodyPr>
          <a:lstStyle/>
          <a:p>
            <a:r>
              <a:rPr lang="en-US" sz="2800" dirty="0"/>
              <a:t>Dataset 5 – 600/class</a:t>
            </a:r>
          </a:p>
          <a:p>
            <a:pPr lvl="1"/>
            <a:r>
              <a:rPr lang="en-US" sz="2400" dirty="0"/>
              <a:t>512 frames over 2.56s (5ms PRI)</a:t>
            </a:r>
          </a:p>
          <a:p>
            <a:pPr lvl="1"/>
            <a:r>
              <a:rPr lang="en-US" sz="2400" dirty="0"/>
              <a:t>Captured across different days, same subject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97.8% </a:t>
            </a:r>
            <a:r>
              <a:rPr lang="en-US" sz="2400" dirty="0"/>
              <a:t>classification accuracy</a:t>
            </a:r>
          </a:p>
          <a:p>
            <a:r>
              <a:rPr lang="en-US" sz="2800" dirty="0"/>
              <a:t>Size of data for each class (</a:t>
            </a:r>
            <a:r>
              <a:rPr lang="en-US" sz="2800" dirty="0">
                <a:solidFill>
                  <a:srgbClr val="FF0000"/>
                </a:solidFill>
              </a:rPr>
              <a:t>64</a:t>
            </a:r>
            <a:r>
              <a:rPr lang="en-US" sz="2800" dirty="0"/>
              <a:t>,</a:t>
            </a:r>
            <a:r>
              <a:rPr lang="en-US" sz="2800" dirty="0">
                <a:solidFill>
                  <a:srgbClr val="FFC000"/>
                </a:solidFill>
              </a:rPr>
              <a:t>12</a:t>
            </a:r>
            <a:r>
              <a:rPr lang="en-US" sz="2800" dirty="0"/>
              <a:t>,</a:t>
            </a:r>
            <a:r>
              <a:rPr lang="en-US" sz="2800" dirty="0">
                <a:solidFill>
                  <a:srgbClr val="92D050"/>
                </a:solidFill>
              </a:rPr>
              <a:t>512</a:t>
            </a:r>
            <a:r>
              <a:rPr lang="en-US" sz="2800" dirty="0"/>
              <a:t>,</a:t>
            </a:r>
            <a:r>
              <a:rPr lang="en-US" sz="2800" dirty="0">
                <a:solidFill>
                  <a:srgbClr val="00B0F0"/>
                </a:solidFill>
              </a:rPr>
              <a:t>600</a:t>
            </a:r>
            <a:r>
              <a:rPr lang="en-US" sz="2800" dirty="0"/>
              <a:t>)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64: range bins</a:t>
            </a:r>
          </a:p>
          <a:p>
            <a:pPr lvl="1"/>
            <a:r>
              <a:rPr lang="en-US" sz="2400" dirty="0">
                <a:solidFill>
                  <a:srgbClr val="FFC000"/>
                </a:solidFill>
              </a:rPr>
              <a:t>12: virtual antennas</a:t>
            </a:r>
          </a:p>
          <a:p>
            <a:pPr lvl="1"/>
            <a:r>
              <a:rPr lang="en-US" sz="2400" dirty="0">
                <a:solidFill>
                  <a:srgbClr val="92D050"/>
                </a:solidFill>
              </a:rPr>
              <a:t>512: slow-time (frame capture)</a:t>
            </a:r>
          </a:p>
          <a:p>
            <a:pPr lvl="1"/>
            <a:r>
              <a:rPr lang="en-US" sz="2400" dirty="0">
                <a:solidFill>
                  <a:srgbClr val="00B0F0"/>
                </a:solidFill>
              </a:rPr>
              <a:t>600: captures/class</a:t>
            </a:r>
            <a:endParaRPr lang="en-US" sz="28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49065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6889A-C0EE-4DD6-A5D1-F87E15CF2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FF0000"/>
                </a:solidFill>
              </a:rPr>
              <a:t>Slow Time to Velocity Domain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2387" y="6446836"/>
            <a:ext cx="4419600" cy="365125"/>
          </a:xfrm>
        </p:spPr>
        <p:txBody>
          <a:bodyPr/>
          <a:lstStyle/>
          <a:p>
            <a:r>
              <a:rPr lang="en-US" dirty="0"/>
              <a:t>mmWave Radar for Gesture Recognition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91F89B-8F7F-4121-A61D-3914C96DB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77" y="3897275"/>
            <a:ext cx="3372910" cy="25296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83897A-9F47-44BF-9AF9-8C734EF4F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78" y="1162878"/>
            <a:ext cx="3372909" cy="2529682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A4CC1EB4-570E-4C01-A678-58151DD74CB7}"/>
              </a:ext>
            </a:extLst>
          </p:cNvPr>
          <p:cNvSpPr/>
          <p:nvPr/>
        </p:nvSpPr>
        <p:spPr bwMode="auto">
          <a:xfrm>
            <a:off x="3951198" y="2133600"/>
            <a:ext cx="1005113" cy="10668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7506551-2BDC-4006-8DD7-E0475BF0D245}"/>
              </a:ext>
            </a:extLst>
          </p:cNvPr>
          <p:cNvSpPr/>
          <p:nvPr/>
        </p:nvSpPr>
        <p:spPr bwMode="auto">
          <a:xfrm>
            <a:off x="3951198" y="4536298"/>
            <a:ext cx="1005113" cy="10668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3D525E7-D125-413C-B7DD-BE01C4085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5822" y="3904785"/>
            <a:ext cx="3367315" cy="25254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BBCEDF-84C5-40A6-9CC3-2F98FF766D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5822" y="1225005"/>
            <a:ext cx="3367315" cy="252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847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6889A-C0EE-4DD6-A5D1-F87E15CF2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FF0000"/>
                </a:solidFill>
              </a:rPr>
              <a:t>Channel to Azimuth Angle Domain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2387" y="6446836"/>
            <a:ext cx="4419600" cy="365125"/>
          </a:xfrm>
        </p:spPr>
        <p:txBody>
          <a:bodyPr/>
          <a:lstStyle/>
          <a:p>
            <a:r>
              <a:rPr lang="en-US" dirty="0"/>
              <a:t>mmWave Radar for Gesture Recognition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673E37-BF83-4801-862D-1CD4ED3B0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091" y="990600"/>
            <a:ext cx="3915909" cy="5456236"/>
          </a:xfrm>
        </p:spPr>
        <p:txBody>
          <a:bodyPr>
            <a:normAutofit/>
          </a:bodyPr>
          <a:lstStyle/>
          <a:p>
            <a:r>
              <a:rPr lang="en-US" sz="2800" dirty="0"/>
              <a:t>Considering geometry of aperture, FFT across channel domain produces angular domain</a:t>
            </a:r>
          </a:p>
          <a:p>
            <a:r>
              <a:rPr lang="en-US" sz="2800" dirty="0"/>
              <a:t>16 Angle Bins</a:t>
            </a:r>
          </a:p>
          <a:p>
            <a:r>
              <a:rPr lang="en-US" sz="2800" dirty="0"/>
              <a:t>Filter angular domain to effectively achieve RX beamforming</a:t>
            </a:r>
          </a:p>
          <a:p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453866-AE82-4B55-ABF7-510714859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635" y="3843990"/>
            <a:ext cx="2590800" cy="2609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14B8A4-5E7E-46A2-A679-338B64AB1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635" y="1108868"/>
            <a:ext cx="2590800" cy="2609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6630A4-6263-4898-9BE5-E53DB5E4B6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921" y="3843990"/>
            <a:ext cx="2590800" cy="26098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32799B-0705-41A3-9C01-3E2253F68C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9946" y="1188570"/>
            <a:ext cx="259080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75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6889A-C0EE-4DD6-A5D1-F87E15CF2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FF0000"/>
                </a:solidFill>
              </a:rPr>
              <a:t>Preprocessing Results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2387" y="6446836"/>
            <a:ext cx="4419600" cy="365125"/>
          </a:xfrm>
        </p:spPr>
        <p:txBody>
          <a:bodyPr/>
          <a:lstStyle/>
          <a:p>
            <a:r>
              <a:rPr lang="en-US" dirty="0"/>
              <a:t>mmWave Radar for Gesture Recognition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673E37-BF83-4801-862D-1CD4ED3B0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990599"/>
            <a:ext cx="8763001" cy="2188429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Subsampling</a:t>
            </a:r>
          </a:p>
          <a:p>
            <a:pPr lvl="1"/>
            <a:r>
              <a:rPr lang="en-US" sz="2400" dirty="0"/>
              <a:t>Take 5ms data and subsample to 40ms</a:t>
            </a:r>
          </a:p>
          <a:p>
            <a:pPr lvl="1"/>
            <a:r>
              <a:rPr lang="en-US" sz="2400" dirty="0"/>
              <a:t>Results Similar</a:t>
            </a:r>
          </a:p>
          <a:p>
            <a:r>
              <a:rPr lang="en-US" sz="2800" dirty="0"/>
              <a:t>STFT Across Slow Time Domain</a:t>
            </a:r>
          </a:p>
          <a:p>
            <a:pPr lvl="1"/>
            <a:r>
              <a:rPr lang="en-US" sz="2400" dirty="0"/>
              <a:t>Analog problem to asynchronous speech classification</a:t>
            </a:r>
          </a:p>
          <a:p>
            <a:pPr lvl="1"/>
            <a:r>
              <a:rPr lang="en-US" sz="2400" dirty="0"/>
              <a:t>Increase in dimensionality: computational complexity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09753F4-7BDA-4B34-A06E-9440B7FD60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890899"/>
              </p:ext>
            </p:extLst>
          </p:nvPr>
        </p:nvGraphicFramePr>
        <p:xfrm>
          <a:off x="313082" y="3179029"/>
          <a:ext cx="8517836" cy="3294311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2129459">
                  <a:extLst>
                    <a:ext uri="{9D8B030D-6E8A-4147-A177-3AD203B41FA5}">
                      <a16:colId xmlns:a16="http://schemas.microsoft.com/office/drawing/2014/main" val="4161869787"/>
                    </a:ext>
                  </a:extLst>
                </a:gridCol>
                <a:gridCol w="2129459">
                  <a:extLst>
                    <a:ext uri="{9D8B030D-6E8A-4147-A177-3AD203B41FA5}">
                      <a16:colId xmlns:a16="http://schemas.microsoft.com/office/drawing/2014/main" val="1612809302"/>
                    </a:ext>
                  </a:extLst>
                </a:gridCol>
                <a:gridCol w="2129459">
                  <a:extLst>
                    <a:ext uri="{9D8B030D-6E8A-4147-A177-3AD203B41FA5}">
                      <a16:colId xmlns:a16="http://schemas.microsoft.com/office/drawing/2014/main" val="2829293742"/>
                    </a:ext>
                  </a:extLst>
                </a:gridCol>
                <a:gridCol w="2129459">
                  <a:extLst>
                    <a:ext uri="{9D8B030D-6E8A-4147-A177-3AD203B41FA5}">
                      <a16:colId xmlns:a16="http://schemas.microsoft.com/office/drawing/2014/main" val="2718012926"/>
                    </a:ext>
                  </a:extLst>
                </a:gridCol>
              </a:tblGrid>
              <a:tr h="58371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Dataset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40ms PRI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40ms PRI with Filter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5193677"/>
                  </a:ext>
                </a:extLst>
              </a:tr>
              <a:tr h="4655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98.7%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1331823"/>
                  </a:ext>
                </a:extLst>
              </a:tr>
              <a:tr h="5036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Range Angle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9851443"/>
                  </a:ext>
                </a:extLst>
              </a:tr>
              <a:tr h="5287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Range Doppler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5901307"/>
                  </a:ext>
                </a:extLst>
              </a:tr>
              <a:tr h="5287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Range, Angle, Doppler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985299"/>
                  </a:ext>
                </a:extLst>
              </a:tr>
              <a:tr h="5161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Doppler STFT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66313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2813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" descr="logo_ecs_orange_hi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360" y="242214"/>
            <a:ext cx="1066800" cy="393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590800"/>
            <a:ext cx="8458200" cy="1588293"/>
          </a:xfrm>
        </p:spPr>
        <p:txBody>
          <a:bodyPr/>
          <a:lstStyle/>
          <a:p>
            <a:pPr algn="ctr"/>
            <a:r>
              <a:rPr lang="en-US" sz="3200" b="1" dirty="0">
                <a:solidFill>
                  <a:srgbClr val="7030A0"/>
                </a:solidFill>
              </a:rPr>
              <a:t>Interfacing with Terahertz Sensor IC</a:t>
            </a:r>
          </a:p>
          <a:p>
            <a:pPr algn="ctr"/>
            <a:endParaRPr lang="en-US" sz="3200" b="1" dirty="0">
              <a:solidFill>
                <a:srgbClr val="7030A0"/>
              </a:solidFill>
            </a:endParaRPr>
          </a:p>
        </p:txBody>
      </p:sp>
      <p:pic>
        <p:nvPicPr>
          <p:cNvPr id="3074" name="Picture 2" descr="Texas Instrum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7600" y="76200"/>
            <a:ext cx="1523998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" descr="H:\Jump 1\TxACE Center_Ken O\LogoFinalWhite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8600" y="6152444"/>
            <a:ext cx="957262" cy="437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5720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6889A-C0EE-4DD6-A5D1-F87E15CF2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pPr eaLnBrk="1" hangingPunct="1"/>
            <a:r>
              <a:rPr lang="en-US" sz="3600" b="1" dirty="0">
                <a:solidFill>
                  <a:srgbClr val="FF0000"/>
                </a:solidFill>
              </a:rPr>
              <a:t>Motion Detection via Phase Extraction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2387" y="6446836"/>
            <a:ext cx="4419600" cy="365125"/>
          </a:xfrm>
        </p:spPr>
        <p:txBody>
          <a:bodyPr/>
          <a:lstStyle/>
          <a:p>
            <a:r>
              <a:rPr lang="en-US" dirty="0"/>
              <a:t>mmWave Radar for Gesture Recognition</a:t>
            </a:r>
          </a:p>
        </p:txBody>
      </p:sp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C4ADA4C3-FC10-452E-9753-65F8BBB89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3442338"/>
            <a:ext cx="4850300" cy="326326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Signal generators modulate carrier with pulse train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CC73E90-2C07-4690-B987-096D41102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21" y="4232443"/>
            <a:ext cx="2932677" cy="21938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6046EA4-3E5B-4EBD-B438-56EB62601222}"/>
                  </a:ext>
                </a:extLst>
              </p:cNvPr>
              <p:cNvSpPr txBox="1"/>
              <p:nvPr/>
            </p:nvSpPr>
            <p:spPr>
              <a:xfrm>
                <a:off x="5579164" y="5696841"/>
                <a:ext cx="3401829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𝑇𝑋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Π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6046EA4-3E5B-4EBD-B438-56EB62601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164" y="5696841"/>
                <a:ext cx="3401829" cy="778931"/>
              </a:xfrm>
              <a:prstGeom prst="rect">
                <a:avLst/>
              </a:prstGeom>
              <a:blipFill>
                <a:blip r:embed="rId4"/>
                <a:stretch>
                  <a:fillRect r="-179" b="-7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99CD3D9-F5B7-4049-BB8F-8241DE288719}"/>
                  </a:ext>
                </a:extLst>
              </p:cNvPr>
              <p:cNvSpPr txBox="1"/>
              <p:nvPr/>
            </p:nvSpPr>
            <p:spPr>
              <a:xfrm>
                <a:off x="5658996" y="4469669"/>
                <a:ext cx="3401828" cy="7789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𝑇𝑋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Π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99CD3D9-F5B7-4049-BB8F-8241DE288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996" y="4469669"/>
                <a:ext cx="3401828" cy="778931"/>
              </a:xfrm>
              <a:prstGeom prst="rect">
                <a:avLst/>
              </a:prstGeom>
              <a:blipFill>
                <a:blip r:embed="rId5"/>
                <a:stretch>
                  <a:fillRect r="-896" b="-7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F218A5C-6C4C-43C2-B8D8-E486C8D51D68}"/>
                  </a:ext>
                </a:extLst>
              </p:cNvPr>
              <p:cNvSpPr txBox="1"/>
              <p:nvPr/>
            </p:nvSpPr>
            <p:spPr>
              <a:xfrm>
                <a:off x="5867335" y="5365113"/>
                <a:ext cx="276983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𝑇𝑋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F218A5C-6C4C-43C2-B8D8-E486C8D51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335" y="5365113"/>
                <a:ext cx="2769838" cy="276999"/>
              </a:xfrm>
              <a:prstGeom prst="rect">
                <a:avLst/>
              </a:prstGeom>
              <a:blipFill>
                <a:blip r:embed="rId6"/>
                <a:stretch>
                  <a:fillRect t="-2174" b="-43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93DD511-0900-4A96-99F7-6FF6FE101E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6150" y="4225648"/>
            <a:ext cx="2932677" cy="2193823"/>
          </a:xfrm>
          <a:prstGeom prst="rect">
            <a:avLst/>
          </a:prstGeom>
        </p:spPr>
      </p:pic>
      <p:sp>
        <p:nvSpPr>
          <p:cNvPr id="53" name="Flowchart: Alternate Process 52">
            <a:extLst>
              <a:ext uri="{FF2B5EF4-FFF2-40B4-BE49-F238E27FC236}">
                <a16:creationId xmlns:a16="http://schemas.microsoft.com/office/drawing/2014/main" id="{9B71EBEE-9420-40EE-9E22-E53B589B3C85}"/>
              </a:ext>
            </a:extLst>
          </p:cNvPr>
          <p:cNvSpPr/>
          <p:nvPr/>
        </p:nvSpPr>
        <p:spPr bwMode="auto">
          <a:xfrm>
            <a:off x="6801676" y="1350373"/>
            <a:ext cx="2237961" cy="2688227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Software</a:t>
            </a:r>
          </a:p>
        </p:txBody>
      </p:sp>
      <p:sp>
        <p:nvSpPr>
          <p:cNvPr id="54" name="Flowchart: Alternate Process 53">
            <a:extLst>
              <a:ext uri="{FF2B5EF4-FFF2-40B4-BE49-F238E27FC236}">
                <a16:creationId xmlns:a16="http://schemas.microsoft.com/office/drawing/2014/main" id="{FF8AE333-0388-4D2E-BE13-9EE18E113202}"/>
              </a:ext>
            </a:extLst>
          </p:cNvPr>
          <p:cNvSpPr/>
          <p:nvPr/>
        </p:nvSpPr>
        <p:spPr bwMode="auto">
          <a:xfrm>
            <a:off x="4543838" y="1351840"/>
            <a:ext cx="2175014" cy="1410289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USRP</a:t>
            </a:r>
          </a:p>
        </p:txBody>
      </p:sp>
      <p:sp>
        <p:nvSpPr>
          <p:cNvPr id="55" name="Flowchart: Alternate Process 54">
            <a:extLst>
              <a:ext uri="{FF2B5EF4-FFF2-40B4-BE49-F238E27FC236}">
                <a16:creationId xmlns:a16="http://schemas.microsoft.com/office/drawing/2014/main" id="{12450C7F-A4C2-4CF6-A832-256D7B5540A7}"/>
              </a:ext>
            </a:extLst>
          </p:cNvPr>
          <p:cNvSpPr/>
          <p:nvPr/>
        </p:nvSpPr>
        <p:spPr bwMode="auto">
          <a:xfrm>
            <a:off x="279952" y="2590800"/>
            <a:ext cx="1447800" cy="745408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Signal Generator</a:t>
            </a:r>
          </a:p>
        </p:txBody>
      </p:sp>
      <p:sp>
        <p:nvSpPr>
          <p:cNvPr id="64" name="Flowchart: Summing Junction 63">
            <a:extLst>
              <a:ext uri="{FF2B5EF4-FFF2-40B4-BE49-F238E27FC236}">
                <a16:creationId xmlns:a16="http://schemas.microsoft.com/office/drawing/2014/main" id="{706B3413-0559-4D81-8540-8718338135E1}"/>
              </a:ext>
            </a:extLst>
          </p:cNvPr>
          <p:cNvSpPr/>
          <p:nvPr/>
        </p:nvSpPr>
        <p:spPr bwMode="auto">
          <a:xfrm>
            <a:off x="2970143" y="1783858"/>
            <a:ext cx="457200" cy="457200"/>
          </a:xfrm>
          <a:prstGeom prst="flowChartSummingJunctio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65" name="Flowchart: Summing Junction 64">
            <a:extLst>
              <a:ext uri="{FF2B5EF4-FFF2-40B4-BE49-F238E27FC236}">
                <a16:creationId xmlns:a16="http://schemas.microsoft.com/office/drawing/2014/main" id="{D2C5B7FC-5A95-48B3-9B95-3B6AD4DDB772}"/>
              </a:ext>
            </a:extLst>
          </p:cNvPr>
          <p:cNvSpPr/>
          <p:nvPr/>
        </p:nvSpPr>
        <p:spPr bwMode="auto">
          <a:xfrm>
            <a:off x="4996073" y="1753230"/>
            <a:ext cx="457200" cy="457200"/>
          </a:xfrm>
          <a:prstGeom prst="flowChartSummingJunctio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66" name="Flowchart: Summing Junction 65">
            <a:extLst>
              <a:ext uri="{FF2B5EF4-FFF2-40B4-BE49-F238E27FC236}">
                <a16:creationId xmlns:a16="http://schemas.microsoft.com/office/drawing/2014/main" id="{E60BC9CB-42A9-466B-83DB-8855F1C6FEF1}"/>
              </a:ext>
            </a:extLst>
          </p:cNvPr>
          <p:cNvSpPr/>
          <p:nvPr/>
        </p:nvSpPr>
        <p:spPr bwMode="auto">
          <a:xfrm>
            <a:off x="7026963" y="1753230"/>
            <a:ext cx="457200" cy="457200"/>
          </a:xfrm>
          <a:prstGeom prst="flowChartSummingJunctio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5C275B0-5B05-4687-9A58-6466C337F58C}"/>
              </a:ext>
            </a:extLst>
          </p:cNvPr>
          <p:cNvGrpSpPr/>
          <p:nvPr/>
        </p:nvGrpSpPr>
        <p:grpSpPr>
          <a:xfrm>
            <a:off x="1499152" y="1446059"/>
            <a:ext cx="228600" cy="548479"/>
            <a:chOff x="4495800" y="4130675"/>
            <a:chExt cx="457200" cy="1035843"/>
          </a:xfrm>
        </p:grpSpPr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1456A15B-E0F2-43EB-B411-E5AFA8C0F9AE}"/>
                </a:ext>
              </a:extLst>
            </p:cNvPr>
            <p:cNvSpPr/>
            <p:nvPr/>
          </p:nvSpPr>
          <p:spPr bwMode="auto">
            <a:xfrm rot="10800000">
              <a:off x="4495800" y="4130675"/>
              <a:ext cx="457200" cy="365125"/>
            </a:xfrm>
            <a:prstGeom prst="triangl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94C320F-9BE2-4A31-941C-3C1A5E230C95}"/>
                </a:ext>
              </a:extLst>
            </p:cNvPr>
            <p:cNvCxnSpPr>
              <a:stCxn id="72" idx="0"/>
            </p:cNvCxnSpPr>
            <p:nvPr/>
          </p:nvCxnSpPr>
          <p:spPr bwMode="auto">
            <a:xfrm>
              <a:off x="4724400" y="4495800"/>
              <a:ext cx="0" cy="670718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462ED12-7E9E-4A04-9B66-ACD409B1BD0F}"/>
              </a:ext>
            </a:extLst>
          </p:cNvPr>
          <p:cNvGrpSpPr/>
          <p:nvPr/>
        </p:nvGrpSpPr>
        <p:grpSpPr>
          <a:xfrm>
            <a:off x="2496378" y="1446059"/>
            <a:ext cx="228600" cy="548479"/>
            <a:chOff x="4495800" y="4130675"/>
            <a:chExt cx="457200" cy="1035843"/>
          </a:xfrm>
        </p:grpSpPr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79E2C06B-F691-430E-A392-99876BD6D018}"/>
                </a:ext>
              </a:extLst>
            </p:cNvPr>
            <p:cNvSpPr/>
            <p:nvPr/>
          </p:nvSpPr>
          <p:spPr bwMode="auto">
            <a:xfrm rot="10800000">
              <a:off x="4495800" y="4130675"/>
              <a:ext cx="457200" cy="365125"/>
            </a:xfrm>
            <a:prstGeom prst="triangl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430F26A-935A-4753-B64C-73A258160619}"/>
                </a:ext>
              </a:extLst>
            </p:cNvPr>
            <p:cNvCxnSpPr>
              <a:stCxn id="77" idx="0"/>
            </p:cNvCxnSpPr>
            <p:nvPr/>
          </p:nvCxnSpPr>
          <p:spPr bwMode="auto">
            <a:xfrm>
              <a:off x="4724400" y="4495800"/>
              <a:ext cx="0" cy="670718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C6CD5C6-6B14-45AF-94E5-E5FD620C7DF5}"/>
              </a:ext>
            </a:extLst>
          </p:cNvPr>
          <p:cNvCxnSpPr>
            <a:cxnSpLocks/>
          </p:cNvCxnSpPr>
          <p:nvPr/>
        </p:nvCxnSpPr>
        <p:spPr bwMode="auto">
          <a:xfrm flipV="1">
            <a:off x="838200" y="1994538"/>
            <a:ext cx="0" cy="5962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534E91F-72E5-4DAE-BFF5-DE2E9F27BD90}"/>
              </a:ext>
            </a:extLst>
          </p:cNvPr>
          <p:cNvCxnSpPr>
            <a:cxnSpLocks/>
          </p:cNvCxnSpPr>
          <p:nvPr/>
        </p:nvCxnSpPr>
        <p:spPr bwMode="auto">
          <a:xfrm>
            <a:off x="838200" y="1995927"/>
            <a:ext cx="775251" cy="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80799A1-2606-4D84-B64F-8FACFEBEE0C4}"/>
              </a:ext>
            </a:extLst>
          </p:cNvPr>
          <p:cNvCxnSpPr>
            <a:cxnSpLocks/>
          </p:cNvCxnSpPr>
          <p:nvPr/>
        </p:nvCxnSpPr>
        <p:spPr bwMode="auto">
          <a:xfrm flipV="1">
            <a:off x="3198743" y="2244479"/>
            <a:ext cx="0" cy="4191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F526036-05DE-4F44-A80C-12666F90633A}"/>
              </a:ext>
            </a:extLst>
          </p:cNvPr>
          <p:cNvCxnSpPr>
            <a:cxnSpLocks/>
            <a:stCxn id="66" idx="2"/>
            <a:endCxn id="65" idx="6"/>
          </p:cNvCxnSpPr>
          <p:nvPr/>
        </p:nvCxnSpPr>
        <p:spPr bwMode="auto">
          <a:xfrm flipH="1">
            <a:off x="5453273" y="1981830"/>
            <a:ext cx="157369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E8BB9B4-7D72-442D-9D74-1FB7BF981A1B}"/>
              </a:ext>
            </a:extLst>
          </p:cNvPr>
          <p:cNvCxnSpPr>
            <a:cxnSpLocks/>
          </p:cNvCxnSpPr>
          <p:nvPr/>
        </p:nvCxnSpPr>
        <p:spPr bwMode="auto">
          <a:xfrm flipV="1">
            <a:off x="5231300" y="2223847"/>
            <a:ext cx="0" cy="21297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368052C-F051-4443-BF4F-FD00A7C022CD}"/>
              </a:ext>
            </a:extLst>
          </p:cNvPr>
          <p:cNvCxnSpPr>
            <a:cxnSpLocks/>
          </p:cNvCxnSpPr>
          <p:nvPr/>
        </p:nvCxnSpPr>
        <p:spPr bwMode="auto">
          <a:xfrm flipH="1">
            <a:off x="7484164" y="1964531"/>
            <a:ext cx="1006847" cy="3000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2AF39F3-0475-4011-8164-0B5FD28F268A}"/>
              </a:ext>
            </a:extLst>
          </p:cNvPr>
          <p:cNvCxnSpPr>
            <a:cxnSpLocks/>
          </p:cNvCxnSpPr>
          <p:nvPr/>
        </p:nvCxnSpPr>
        <p:spPr bwMode="auto">
          <a:xfrm>
            <a:off x="3427343" y="1994538"/>
            <a:ext cx="155547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99E3192C-6114-4F17-AD40-701C0EA5FD4C}"/>
              </a:ext>
            </a:extLst>
          </p:cNvPr>
          <p:cNvCxnSpPr>
            <a:cxnSpLocks/>
            <a:endCxn id="64" idx="2"/>
          </p:cNvCxnSpPr>
          <p:nvPr/>
        </p:nvCxnSpPr>
        <p:spPr bwMode="auto">
          <a:xfrm>
            <a:off x="2610678" y="2012458"/>
            <a:ext cx="35946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7" name="Flowchart: Alternate Process 96">
            <a:extLst>
              <a:ext uri="{FF2B5EF4-FFF2-40B4-BE49-F238E27FC236}">
                <a16:creationId xmlns:a16="http://schemas.microsoft.com/office/drawing/2014/main" id="{2AED5D94-8246-4847-B2E9-BB8C8509034C}"/>
              </a:ext>
            </a:extLst>
          </p:cNvPr>
          <p:cNvSpPr/>
          <p:nvPr/>
        </p:nvSpPr>
        <p:spPr bwMode="auto">
          <a:xfrm>
            <a:off x="2514600" y="2590800"/>
            <a:ext cx="1447800" cy="745408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Signal Generator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59AC42E-6EA9-4E2D-AD91-D59DDB2BE292}"/>
              </a:ext>
            </a:extLst>
          </p:cNvPr>
          <p:cNvCxnSpPr>
            <a:cxnSpLocks/>
          </p:cNvCxnSpPr>
          <p:nvPr/>
        </p:nvCxnSpPr>
        <p:spPr bwMode="auto">
          <a:xfrm>
            <a:off x="6553200" y="3429000"/>
            <a:ext cx="69905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DCB19AF-FAA0-4B2E-944C-AA1752FF44FF}"/>
              </a:ext>
            </a:extLst>
          </p:cNvPr>
          <p:cNvCxnSpPr>
            <a:cxnSpLocks/>
          </p:cNvCxnSpPr>
          <p:nvPr/>
        </p:nvCxnSpPr>
        <p:spPr bwMode="auto">
          <a:xfrm flipV="1">
            <a:off x="8510889" y="2735918"/>
            <a:ext cx="0" cy="533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B6641F84-6997-43C2-9BF5-DB7DC2580BDE}"/>
              </a:ext>
            </a:extLst>
          </p:cNvPr>
          <p:cNvCxnSpPr>
            <a:cxnSpLocks/>
          </p:cNvCxnSpPr>
          <p:nvPr/>
        </p:nvCxnSpPr>
        <p:spPr bwMode="auto">
          <a:xfrm flipV="1">
            <a:off x="8491011" y="1964531"/>
            <a:ext cx="0" cy="23638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1" name="Arc 100">
            <a:extLst>
              <a:ext uri="{FF2B5EF4-FFF2-40B4-BE49-F238E27FC236}">
                <a16:creationId xmlns:a16="http://schemas.microsoft.com/office/drawing/2014/main" id="{712D6F15-157A-4876-87D1-142647C8FA34}"/>
              </a:ext>
            </a:extLst>
          </p:cNvPr>
          <p:cNvSpPr/>
          <p:nvPr/>
        </p:nvSpPr>
        <p:spPr bwMode="auto">
          <a:xfrm rot="5400000">
            <a:off x="1305542" y="1164421"/>
            <a:ext cx="890061" cy="622112"/>
          </a:xfrm>
          <a:prstGeom prst="arc">
            <a:avLst>
              <a:gd name="adj1" fmla="val 12187137"/>
              <a:gd name="adj2" fmla="val 2032969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02" name="Arc 101">
            <a:extLst>
              <a:ext uri="{FF2B5EF4-FFF2-40B4-BE49-F238E27FC236}">
                <a16:creationId xmlns:a16="http://schemas.microsoft.com/office/drawing/2014/main" id="{31C806E2-5038-4ED7-90F1-496711AB1259}"/>
              </a:ext>
            </a:extLst>
          </p:cNvPr>
          <p:cNvSpPr/>
          <p:nvPr/>
        </p:nvSpPr>
        <p:spPr bwMode="auto">
          <a:xfrm rot="5400000">
            <a:off x="1350779" y="1113415"/>
            <a:ext cx="1040403" cy="752991"/>
          </a:xfrm>
          <a:prstGeom prst="arc">
            <a:avLst>
              <a:gd name="adj1" fmla="val 12187137"/>
              <a:gd name="adj2" fmla="val 2032969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03" name="Arc 102">
            <a:extLst>
              <a:ext uri="{FF2B5EF4-FFF2-40B4-BE49-F238E27FC236}">
                <a16:creationId xmlns:a16="http://schemas.microsoft.com/office/drawing/2014/main" id="{E4D7A47E-C49F-4C9B-A06A-8ED4D3A89FD7}"/>
              </a:ext>
            </a:extLst>
          </p:cNvPr>
          <p:cNvSpPr/>
          <p:nvPr/>
        </p:nvSpPr>
        <p:spPr bwMode="auto">
          <a:xfrm rot="5644035">
            <a:off x="1433891" y="1212474"/>
            <a:ext cx="1280064" cy="696504"/>
          </a:xfrm>
          <a:prstGeom prst="arc">
            <a:avLst>
              <a:gd name="adj1" fmla="val 11566997"/>
              <a:gd name="adj2" fmla="val 20606019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04" name="Arc 103">
            <a:extLst>
              <a:ext uri="{FF2B5EF4-FFF2-40B4-BE49-F238E27FC236}">
                <a16:creationId xmlns:a16="http://schemas.microsoft.com/office/drawing/2014/main" id="{75DB8FA4-4648-4891-8193-5B2B8E43A36B}"/>
              </a:ext>
            </a:extLst>
          </p:cNvPr>
          <p:cNvSpPr/>
          <p:nvPr/>
        </p:nvSpPr>
        <p:spPr bwMode="auto">
          <a:xfrm rot="5400000">
            <a:off x="1319271" y="1211196"/>
            <a:ext cx="661729" cy="469724"/>
          </a:xfrm>
          <a:prstGeom prst="arc">
            <a:avLst>
              <a:gd name="adj1" fmla="val 12187137"/>
              <a:gd name="adj2" fmla="val 2032969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71ABC0B-F79F-445D-9BB9-23F303F5EBFA}"/>
              </a:ext>
            </a:extLst>
          </p:cNvPr>
          <p:cNvSpPr txBox="1"/>
          <p:nvPr/>
        </p:nvSpPr>
        <p:spPr>
          <a:xfrm>
            <a:off x="336701" y="1657842"/>
            <a:ext cx="153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273.6GHz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DEC01F6-353D-4A0E-8178-F9293FC2A8AD}"/>
              </a:ext>
            </a:extLst>
          </p:cNvPr>
          <p:cNvSpPr txBox="1"/>
          <p:nvPr/>
        </p:nvSpPr>
        <p:spPr>
          <a:xfrm>
            <a:off x="6802574" y="2391330"/>
            <a:ext cx="153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200kHz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8D90092-2E42-49D8-99C4-6C61DB048EED}"/>
              </a:ext>
            </a:extLst>
          </p:cNvPr>
          <p:cNvSpPr txBox="1"/>
          <p:nvPr/>
        </p:nvSpPr>
        <p:spPr>
          <a:xfrm>
            <a:off x="3481756" y="1667520"/>
            <a:ext cx="153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480MHz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D95675-5AC7-4E68-931A-021AAB0B1E94}"/>
              </a:ext>
            </a:extLst>
          </p:cNvPr>
          <p:cNvSpPr txBox="1"/>
          <p:nvPr/>
        </p:nvSpPr>
        <p:spPr>
          <a:xfrm>
            <a:off x="7473108" y="1951029"/>
            <a:ext cx="153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MD-IF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5006191-6050-4783-92A1-4F82D049756C}"/>
              </a:ext>
            </a:extLst>
          </p:cNvPr>
          <p:cNvSpPr txBox="1"/>
          <p:nvPr/>
        </p:nvSpPr>
        <p:spPr>
          <a:xfrm>
            <a:off x="5579164" y="1667520"/>
            <a:ext cx="153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250kHz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E8AD1C9-64E1-4462-A6A7-2B52AE4E0F74}"/>
              </a:ext>
            </a:extLst>
          </p:cNvPr>
          <p:cNvSpPr txBox="1"/>
          <p:nvPr/>
        </p:nvSpPr>
        <p:spPr>
          <a:xfrm>
            <a:off x="4739175" y="2366586"/>
            <a:ext cx="153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479.75GHz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2E046EA9-9AA5-4ABA-AD8C-BCB07D4D3A47}"/>
              </a:ext>
            </a:extLst>
          </p:cNvPr>
          <p:cNvCxnSpPr>
            <a:cxnSpLocks/>
          </p:cNvCxnSpPr>
          <p:nvPr/>
        </p:nvCxnSpPr>
        <p:spPr bwMode="auto">
          <a:xfrm flipV="1">
            <a:off x="7252254" y="2223846"/>
            <a:ext cx="0" cy="21297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22F42A30-8777-4D29-BC95-62F88C55E0C0}"/>
              </a:ext>
            </a:extLst>
          </p:cNvPr>
          <p:cNvSpPr txBox="1"/>
          <p:nvPr/>
        </p:nvSpPr>
        <p:spPr>
          <a:xfrm>
            <a:off x="7070035" y="1024550"/>
            <a:ext cx="153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50kHz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83D49E-C25A-42FC-8433-D59D17EB8EE5}"/>
              </a:ext>
            </a:extLst>
          </p:cNvPr>
          <p:cNvSpPr/>
          <p:nvPr/>
        </p:nvSpPr>
        <p:spPr bwMode="auto">
          <a:xfrm>
            <a:off x="8108356" y="2201911"/>
            <a:ext cx="765311" cy="6174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LPF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100kHz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C82CB887-BA8D-49BF-BCAB-F98D70FA99D9}"/>
              </a:ext>
            </a:extLst>
          </p:cNvPr>
          <p:cNvSpPr/>
          <p:nvPr/>
        </p:nvSpPr>
        <p:spPr bwMode="auto">
          <a:xfrm>
            <a:off x="7252254" y="3124200"/>
            <a:ext cx="1530623" cy="69264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Phase Extractor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81C0D79B-9605-401B-98FC-470DF343AEE0}"/>
              </a:ext>
            </a:extLst>
          </p:cNvPr>
          <p:cNvSpPr/>
          <p:nvPr/>
        </p:nvSpPr>
        <p:spPr bwMode="auto">
          <a:xfrm>
            <a:off x="5340789" y="3236188"/>
            <a:ext cx="1204127" cy="39332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Phase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A55B066-B52E-4AFD-961B-423975A60D68}"/>
              </a:ext>
            </a:extLst>
          </p:cNvPr>
          <p:cNvSpPr txBox="1"/>
          <p:nvPr/>
        </p:nvSpPr>
        <p:spPr>
          <a:xfrm>
            <a:off x="5717198" y="1969937"/>
            <a:ext cx="153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D-IF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C332F5E-4919-4682-91CA-AE609D58EB54}"/>
              </a:ext>
            </a:extLst>
          </p:cNvPr>
          <p:cNvSpPr txBox="1"/>
          <p:nvPr/>
        </p:nvSpPr>
        <p:spPr>
          <a:xfrm>
            <a:off x="2272088" y="1994501"/>
            <a:ext cx="153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RF-RX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B608D7E-549F-4E11-BD9C-00D24DF69CAE}"/>
              </a:ext>
            </a:extLst>
          </p:cNvPr>
          <p:cNvSpPr txBox="1"/>
          <p:nvPr/>
        </p:nvSpPr>
        <p:spPr>
          <a:xfrm>
            <a:off x="998915" y="1995153"/>
            <a:ext cx="153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RF-TX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F1F0B55-06B9-44F9-ACA8-8B9E8770539D}"/>
              </a:ext>
            </a:extLst>
          </p:cNvPr>
          <p:cNvSpPr txBox="1"/>
          <p:nvPr/>
        </p:nvSpPr>
        <p:spPr>
          <a:xfrm>
            <a:off x="3779385" y="1979534"/>
            <a:ext cx="153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IF</a:t>
            </a:r>
          </a:p>
        </p:txBody>
      </p:sp>
    </p:spTree>
    <p:extLst>
      <p:ext uri="{BB962C8B-B14F-4D97-AF65-F5344CB8AC3E}">
        <p14:creationId xmlns:p14="http://schemas.microsoft.com/office/powerpoint/2010/main" val="4248149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6889A-C0EE-4DD6-A5D1-F87E15CF2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pPr eaLnBrk="1" hangingPunct="1"/>
            <a:r>
              <a:rPr lang="en-US" sz="3600" b="1" dirty="0">
                <a:solidFill>
                  <a:srgbClr val="FF0000"/>
                </a:solidFill>
              </a:rPr>
              <a:t>Motion Detection via Phase Extraction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2387" y="6446836"/>
            <a:ext cx="4419600" cy="365125"/>
          </a:xfrm>
        </p:spPr>
        <p:txBody>
          <a:bodyPr/>
          <a:lstStyle/>
          <a:p>
            <a:r>
              <a:rPr lang="en-US" dirty="0"/>
              <a:t>mmWave Radar for Gesture Recognition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4673E37-BF83-4801-862D-1CD4ED3B02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0" y="990600"/>
                <a:ext cx="8534400" cy="5715000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 startAt="2"/>
                </a:pPr>
                <a:r>
                  <a:rPr lang="en-US" sz="2400" dirty="0"/>
                  <a:t>Received RF signal demodulated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𝑅𝑋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=273.12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GHz</m:t>
                    </m:r>
                  </m:oMath>
                </a14:m>
                <a:endParaRPr lang="en-US" sz="2400" dirty="0"/>
              </a:p>
              <a:p>
                <a:pPr marL="457200" indent="-457200">
                  <a:buFont typeface="+mj-lt"/>
                  <a:buAutoNum type="arabicPeriod" startAt="2"/>
                </a:pPr>
                <a:endParaRPr lang="en-US" sz="2400" dirty="0"/>
              </a:p>
              <a:p>
                <a:pPr marL="457200" indent="-457200">
                  <a:buFont typeface="+mj-lt"/>
                  <a:buAutoNum type="arabicPeriod" startAt="2"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Phase term and pulse width contain range information</a:t>
                </a:r>
                <a:endParaRPr lang="en-US" sz="24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2400" dirty="0"/>
                  <a:t>Centered at 480MHz with</a:t>
                </a:r>
              </a:p>
              <a:p>
                <a:pPr marL="0" indent="0">
                  <a:buNone/>
                </a:pPr>
                <a:r>
                  <a:rPr lang="en-US" dirty="0"/>
                  <a:t>harmonics 1MHz apart </a:t>
                </a:r>
                <a:endParaRPr lang="en-US" sz="24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4673E37-BF83-4801-862D-1CD4ED3B02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990600"/>
                <a:ext cx="8534400" cy="5715000"/>
              </a:xfrm>
              <a:blipFill>
                <a:blip r:embed="rId2"/>
                <a:stretch>
                  <a:fillRect l="-1143" t="-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4A9B33-27CA-4BE4-90FE-FEF77493F1C6}"/>
                  </a:ext>
                </a:extLst>
              </p:cNvPr>
              <p:cNvSpPr txBox="1"/>
              <p:nvPr/>
            </p:nvSpPr>
            <p:spPr>
              <a:xfrm>
                <a:off x="533400" y="1524000"/>
                <a:ext cx="5314724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𝐼𝐹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𝑇𝑋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𝑅𝑋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𝑇𝑋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Π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4A9B33-27CA-4BE4-90FE-FEF77493F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524000"/>
                <a:ext cx="5314724" cy="778931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110065A-608D-4F11-A5AD-30C3AB89A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2751691"/>
            <a:ext cx="5387400" cy="40301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78E8BD-CE1F-443B-A188-698722476AB1}"/>
                  </a:ext>
                </a:extLst>
              </p:cNvPr>
              <p:cNvSpPr txBox="1"/>
              <p:nvPr/>
            </p:nvSpPr>
            <p:spPr>
              <a:xfrm>
                <a:off x="5761563" y="1673204"/>
                <a:ext cx="2769838" cy="5186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78E8BD-CE1F-443B-A188-698722476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563" y="1673204"/>
                <a:ext cx="2769838" cy="518604"/>
              </a:xfrm>
              <a:prstGeom prst="rect">
                <a:avLst/>
              </a:prstGeom>
              <a:blipFill>
                <a:blip r:embed="rId6"/>
                <a:stretch>
                  <a:fillRect b="-8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F541C9A-FC12-4327-965D-2AC2094111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593941"/>
            <a:ext cx="3906078" cy="285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751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86B1093-210A-449B-8FA3-FCD44196F559}"/>
              </a:ext>
            </a:extLst>
          </p:cNvPr>
          <p:cNvSpPr/>
          <p:nvPr/>
        </p:nvSpPr>
        <p:spPr bwMode="auto">
          <a:xfrm>
            <a:off x="1066800" y="5332883"/>
            <a:ext cx="2117276" cy="915517"/>
          </a:xfrm>
          <a:prstGeom prst="rect">
            <a:avLst/>
          </a:prstGeom>
          <a:ln>
            <a:solidFill>
              <a:srgbClr val="FF3300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2387" y="6446836"/>
            <a:ext cx="4419600" cy="365125"/>
          </a:xfrm>
        </p:spPr>
        <p:txBody>
          <a:bodyPr/>
          <a:lstStyle/>
          <a:p>
            <a:r>
              <a:rPr lang="en-US" dirty="0"/>
              <a:t>mmWave Radar for Gesture Recognition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673E37-BF83-4801-862D-1CD4ED3B0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90600"/>
            <a:ext cx="8534400" cy="57150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2800" dirty="0"/>
              <a:t>USRP I-Q Demodulation: D-IF</a:t>
            </a:r>
          </a:p>
          <a:p>
            <a:pPr marL="514350" indent="-514350">
              <a:buFont typeface="+mj-lt"/>
              <a:buAutoNum type="arabicPeriod" startAt="3"/>
            </a:pPr>
            <a:endParaRPr lang="en-US" sz="2800" dirty="0"/>
          </a:p>
          <a:p>
            <a:pPr marL="514350" indent="-514350">
              <a:buFont typeface="+mj-lt"/>
              <a:buAutoNum type="arabicPeriod" startAt="3"/>
            </a:pPr>
            <a:endParaRPr lang="en-US" sz="2800" dirty="0"/>
          </a:p>
          <a:p>
            <a:pPr marL="514350" indent="-514350">
              <a:buFont typeface="+mj-lt"/>
              <a:buAutoNum type="arabicPeriod" startAt="3"/>
            </a:pPr>
            <a:r>
              <a:rPr lang="en-US" sz="2800" dirty="0"/>
              <a:t>Software Demodulation in MATLAB: MD-IF</a:t>
            </a:r>
          </a:p>
          <a:p>
            <a:pPr marL="514350" indent="-514350">
              <a:buFont typeface="+mj-lt"/>
              <a:buAutoNum type="arabicPeriod" startAt="3"/>
            </a:pPr>
            <a:endParaRPr lang="en-US" sz="2800" dirty="0"/>
          </a:p>
          <a:p>
            <a:pPr marL="514350" indent="-514350">
              <a:buFont typeface="+mj-lt"/>
              <a:buAutoNum type="arabicPeriod" startAt="3"/>
            </a:pPr>
            <a:endParaRPr lang="en-US" sz="2800" dirty="0"/>
          </a:p>
          <a:p>
            <a:pPr marL="514350" indent="-514350">
              <a:buFont typeface="+mj-lt"/>
              <a:buAutoNum type="arabicPeriod" startAt="3"/>
            </a:pPr>
            <a:r>
              <a:rPr lang="en-US" sz="2800" dirty="0"/>
              <a:t>Phase Extraction and Range Estimation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				Single Peak at</a:t>
            </a:r>
          </a:p>
          <a:p>
            <a:pPr marL="0" indent="0">
              <a:buNone/>
            </a:pPr>
            <a:r>
              <a:rPr lang="en-US" sz="2000" dirty="0"/>
              <a:t>				50kHz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4AE0A90-B285-47A2-8988-F4859AE00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pPr eaLnBrk="1" hangingPunct="1"/>
            <a:r>
              <a:rPr lang="en-US" sz="3600" b="1" dirty="0">
                <a:solidFill>
                  <a:srgbClr val="FF0000"/>
                </a:solidFill>
              </a:rPr>
              <a:t>Motion Detection via Phase Extraction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EEED3C-0213-4F37-AD5D-894421AD2E30}"/>
                  </a:ext>
                </a:extLst>
              </p:cNvPr>
              <p:cNvSpPr txBox="1"/>
              <p:nvPr/>
            </p:nvSpPr>
            <p:spPr>
              <a:xfrm>
                <a:off x="838200" y="1525117"/>
                <a:ext cx="6202467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𝑇𝑋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𝑅𝑋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𝑈𝑆𝑅𝑃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𝑇𝑋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Π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EEED3C-0213-4F37-AD5D-894421AD2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25117"/>
                <a:ext cx="6202467" cy="778931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8ABD41-96AC-4429-BCCC-ED29BEF99370}"/>
                  </a:ext>
                </a:extLst>
              </p:cNvPr>
              <p:cNvSpPr txBox="1"/>
              <p:nvPr/>
            </p:nvSpPr>
            <p:spPr>
              <a:xfrm>
                <a:off x="838200" y="3138029"/>
                <a:ext cx="6812378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𝑀𝐷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𝑇𝑋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𝑅𝑋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𝑈𝑆𝑅𝑃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𝑀𝐷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𝑇𝑋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Π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8ABD41-96AC-4429-BCCC-ED29BEF99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138029"/>
                <a:ext cx="6812378" cy="778931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8AD8285-2BFD-42F1-AEBA-C16DD0B4FCAB}"/>
                  </a:ext>
                </a:extLst>
              </p:cNvPr>
              <p:cNvSpPr txBox="1"/>
              <p:nvPr/>
            </p:nvSpPr>
            <p:spPr>
              <a:xfrm>
                <a:off x="685800" y="4843154"/>
                <a:ext cx="276983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𝑇𝑋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8AD8285-2BFD-42F1-AEBA-C16DD0B4F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4843154"/>
                <a:ext cx="2769838" cy="276999"/>
              </a:xfrm>
              <a:prstGeom prst="rect">
                <a:avLst/>
              </a:prstGeom>
              <a:blipFill>
                <a:blip r:embed="rId4"/>
                <a:stretch>
                  <a:fillRect t="-2174" b="-456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112B214-E439-44D0-91E3-66085380D89C}"/>
                  </a:ext>
                </a:extLst>
              </p:cNvPr>
              <p:cNvSpPr txBox="1"/>
              <p:nvPr/>
            </p:nvSpPr>
            <p:spPr>
              <a:xfrm>
                <a:off x="685800" y="5447136"/>
                <a:ext cx="2769838" cy="5713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𝑇𝑋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112B214-E439-44D0-91E3-66085380D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5447136"/>
                <a:ext cx="2769838" cy="571310"/>
              </a:xfrm>
              <a:prstGeom prst="rect">
                <a:avLst/>
              </a:prstGeom>
              <a:blipFill>
                <a:blip r:embed="rId5"/>
                <a:stretch>
                  <a:fillRect b="-8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58EB3F27-8B64-40DB-931F-57560AF339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0254" y="4496776"/>
            <a:ext cx="3474789" cy="235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00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2387" y="6446836"/>
            <a:ext cx="4419600" cy="365125"/>
          </a:xfrm>
        </p:spPr>
        <p:txBody>
          <a:bodyPr/>
          <a:lstStyle/>
          <a:p>
            <a:r>
              <a:rPr lang="en-US" dirty="0"/>
              <a:t>mmWave Radar for Gesture Recognition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4673E37-BF83-4801-862D-1CD4ED3B02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0" y="990600"/>
                <a:ext cx="4419600" cy="571500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Moved radar 0.5mm radially from sensor</a:t>
                </a:r>
              </a:p>
              <a:p>
                <a:r>
                  <a:rPr lang="en-US" sz="2800" dirty="0"/>
                  <a:t>Uncalibrated </a:t>
                </a:r>
              </a:p>
              <a:p>
                <a:pPr lvl="1"/>
                <a:r>
                  <a:rPr lang="en-US" sz="2400" dirty="0"/>
                  <a:t>Observed phase difference: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=−2.554</m:t>
                      </m:r>
                    </m:oMath>
                  </m:oMathPara>
                </a14:m>
                <a:endParaRPr lang="en-US" sz="2800" dirty="0"/>
              </a:p>
              <a:p>
                <a:pPr lvl="1"/>
                <a:r>
                  <a:rPr lang="en-US" sz="2400" dirty="0"/>
                  <a:t>Estimated range: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=0.4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457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Calibrated </a:t>
                </a:r>
              </a:p>
              <a:p>
                <a:pPr lvl="1"/>
                <a:r>
                  <a:rPr lang="en-US" sz="2400" dirty="0"/>
                  <a:t>Observed phase difference: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=−2.8647</m:t>
                      </m:r>
                    </m:oMath>
                  </m:oMathPara>
                </a14:m>
                <a:endParaRPr lang="en-US" sz="2800" dirty="0"/>
              </a:p>
              <a:p>
                <a:pPr lvl="1"/>
                <a:r>
                  <a:rPr lang="en-US" sz="2400" dirty="0"/>
                  <a:t>Estimated range: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=0.4999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4673E37-BF83-4801-862D-1CD4ED3B02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990600"/>
                <a:ext cx="4419600" cy="5715000"/>
              </a:xfrm>
              <a:blipFill>
                <a:blip r:embed="rId2"/>
                <a:stretch>
                  <a:fillRect l="-2483" t="-1067" r="-1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B4AE0A90-B285-47A2-8988-F4859AE00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pPr eaLnBrk="1" hangingPunct="1"/>
            <a:r>
              <a:rPr lang="en-US" sz="3600" b="1" dirty="0">
                <a:solidFill>
                  <a:srgbClr val="FF0000"/>
                </a:solidFill>
              </a:rPr>
              <a:t>Relative Range Estimation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094939-3B05-480F-9634-A43B689F1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080243"/>
            <a:ext cx="3866658" cy="25650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160B80-4138-4EE0-9152-E8C7CC75D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3733800"/>
            <a:ext cx="3866658" cy="256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862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6889A-C0EE-4DD6-A5D1-F87E15CF2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FF0000"/>
                </a:solidFill>
              </a:rPr>
              <a:t>Mechanical Scanning Imager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2387" y="6446836"/>
            <a:ext cx="4419600" cy="365125"/>
          </a:xfrm>
        </p:spPr>
        <p:txBody>
          <a:bodyPr/>
          <a:lstStyle/>
          <a:p>
            <a:r>
              <a:rPr lang="en-US" dirty="0"/>
              <a:t>mmWave Radar for Gesture Recognition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673E37-BF83-4801-862D-1CD4ED3B0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90600"/>
            <a:ext cx="5410200" cy="5715000"/>
          </a:xfrm>
        </p:spPr>
        <p:txBody>
          <a:bodyPr>
            <a:normAutofit/>
          </a:bodyPr>
          <a:lstStyle/>
          <a:p>
            <a:r>
              <a:rPr lang="en-US" sz="2800" dirty="0"/>
              <a:t>2D linear mechanical scanning allows for high resolution synthetic aperture imaging</a:t>
            </a:r>
            <a:endParaRPr lang="en-US" sz="2400" dirty="0"/>
          </a:p>
        </p:txBody>
      </p:sp>
      <p:pic>
        <p:nvPicPr>
          <p:cNvPr id="1026" name="Picture 2" descr="https://lh3.googleusercontent.com/b79ne7QdGP5jwM5r-myOXXfiQpSJe3A_V3uugJAgqE0ZLHODkOoXGntnael03e_DcoDJR1IDbtlTY7tOhLY8eP_GdPEEr24uQz7biGryiaaNEll7Qmz5plZ8APlPeULugxNs30m_ZrMYQl9LttrPyxeuU9yEBcq528jLGa9TLaj3rmhswQr-88C7roYiGMr98b-iRdhMzN_bbHvIqfLro9bVHfe-nHOmxBKmzjv3oNzXabl7PO4AUEodjIu_TCUdHWvGhwPiR92mBF-sD3plb-DHim7cE4YaVTXXiod55GRj1gzwuoPQaq7zj6oJg0InwG-3CQYAlClFJAR261BRKXt__5kL3HQG5ZpA35EUlFfcGt3AUxqFwHduQoNrbtPBMsv3I-nVgy2WHHh9zWjFkIB4R1aZNl4-zbdYMISIt0YpgvZ2b2TAIYAD6p-Hi58OZcQ_weUZp4yJsog2Ghh4T-iclto2x5-5H7TWChq-mA1vt5AYtV2QQ-veGfLwmmpk4FnpW14vvChMhwX0gW8zseIxpXTD26HiKZ4udwlTqvUCQ2ye76xYdmzEnewmI3SJVzH9SV4db7bHcqpCg_SzF_ErFZcimHhAeKtUlNJGnrfCQAvxcHIzJR2Y7wUsPO37eqkNl7f_GEhmQENBwcUI3o0Jdazj-vJtoLgpTIB50dgLa8INF6IgETfT=w711-h947-no">
            <a:extLst>
              <a:ext uri="{FF2B5EF4-FFF2-40B4-BE49-F238E27FC236}">
                <a16:creationId xmlns:a16="http://schemas.microsoft.com/office/drawing/2014/main" id="{F568E97D-8F2A-432A-B3AD-1313BFB82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711475"/>
            <a:ext cx="3124200" cy="416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6B7240-A2E6-4886-9285-0B2FA5A5A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38400"/>
            <a:ext cx="4119205" cy="384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801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Plans and Deliverables (Years 2/3)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562600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Milestones </a:t>
            </a:r>
          </a:p>
          <a:p>
            <a:pPr lvl="1"/>
            <a:r>
              <a:rPr lang="en-US" sz="1800" dirty="0"/>
              <a:t>Developed a MATLAB based GUI to streamline raw </a:t>
            </a:r>
            <a:r>
              <a:rPr lang="en-US" sz="1800" dirty="0" err="1"/>
              <a:t>mmWave</a:t>
            </a:r>
            <a:r>
              <a:rPr lang="en-US" sz="1800" dirty="0"/>
              <a:t> radar and IR sensor data collection (2018)</a:t>
            </a:r>
          </a:p>
          <a:p>
            <a:pPr lvl="1"/>
            <a:r>
              <a:rPr lang="en-US" sz="1800" dirty="0"/>
              <a:t>Performed the initial testing of machine learning methods with real </a:t>
            </a:r>
            <a:r>
              <a:rPr lang="en-US" sz="1800" dirty="0" err="1"/>
              <a:t>mmW</a:t>
            </a:r>
            <a:r>
              <a:rPr lang="en-US" sz="1800" dirty="0"/>
              <a:t> data sets (2018)</a:t>
            </a:r>
          </a:p>
          <a:p>
            <a:pPr lvl="1"/>
            <a:r>
              <a:rPr lang="en-US" sz="1800" dirty="0"/>
              <a:t>Two PhD students (Bhaskar/Josiah)  to work on working on gesture recognition with 77GHz radar and single pixel THz radar (~300 GHz) (2019)</a:t>
            </a:r>
          </a:p>
          <a:p>
            <a:endParaRPr lang="en-US" b="1" dirty="0">
              <a:solidFill>
                <a:srgbClr val="7030A0"/>
              </a:solidFill>
            </a:endParaRPr>
          </a:p>
          <a:p>
            <a:r>
              <a:rPr lang="en-US" b="1" dirty="0">
                <a:solidFill>
                  <a:srgbClr val="7030A0"/>
                </a:solidFill>
              </a:rPr>
              <a:t>Deliverables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Report on the HGR DSP and ML methods </a:t>
            </a:r>
            <a:r>
              <a:rPr lang="en-US" sz="1800" dirty="0">
                <a:solidFill>
                  <a:srgbClr val="C00000"/>
                </a:solidFill>
              </a:rPr>
              <a:t>(Nov. 15, 2019)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TI FTRC on MM-Wave and High Frequency Microsystems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515EF9-9E43-4EAF-8626-A22A5FABD2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195F34-6907-490B-BEB0-BBF89DE76A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5377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6889A-C0EE-4DD6-A5D1-F87E15CF2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83" y="0"/>
            <a:ext cx="8686800" cy="1143000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FF0000"/>
                </a:solidFill>
              </a:rPr>
              <a:t>Conclusions and Ongoing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BCDF7-FD96-461C-A0BB-799E7440A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990600"/>
            <a:ext cx="8514413" cy="5562600"/>
          </a:xfrm>
        </p:spPr>
        <p:txBody>
          <a:bodyPr>
            <a:normAutofit/>
          </a:bodyPr>
          <a:lstStyle/>
          <a:p>
            <a:r>
              <a:rPr lang="en-US" dirty="0"/>
              <a:t>Expanded experimental data collection to dynamic gestures using TI </a:t>
            </a:r>
            <a:r>
              <a:rPr lang="en-US" dirty="0" err="1"/>
              <a:t>mmWave</a:t>
            </a:r>
            <a:r>
              <a:rPr lang="en-US" dirty="0"/>
              <a:t> radars</a:t>
            </a:r>
          </a:p>
          <a:p>
            <a:r>
              <a:rPr lang="en-US" dirty="0"/>
              <a:t>Proposed and tested angular domain processing </a:t>
            </a:r>
          </a:p>
          <a:p>
            <a:endParaRPr lang="en-US" dirty="0"/>
          </a:p>
          <a:p>
            <a:r>
              <a:rPr lang="en-US" i="1" dirty="0">
                <a:solidFill>
                  <a:srgbClr val="0000FF"/>
                </a:solidFill>
              </a:rPr>
              <a:t>RCS variation is significant when hand position is varied</a:t>
            </a:r>
          </a:p>
          <a:p>
            <a:pPr lvl="1"/>
            <a:r>
              <a:rPr lang="en-US" i="1" dirty="0">
                <a:solidFill>
                  <a:srgbClr val="0000FF"/>
                </a:solidFill>
              </a:rPr>
              <a:t>Investigate ways to enhance RCS from hand when shadowed by the person’s body.</a:t>
            </a:r>
          </a:p>
          <a:p>
            <a:pPr lvl="1"/>
            <a:r>
              <a:rPr lang="en-US" i="1" dirty="0">
                <a:solidFill>
                  <a:srgbClr val="0000FF"/>
                </a:solidFill>
              </a:rPr>
              <a:t>Study the impact of each variation in the hand position</a:t>
            </a:r>
          </a:p>
          <a:p>
            <a:r>
              <a:rPr lang="en-US" i="1" dirty="0">
                <a:solidFill>
                  <a:srgbClr val="0000FF"/>
                </a:solidFill>
              </a:rPr>
              <a:t>Baseband hardware and signal processing are being interfaced with 0.3-THz CMOS-based single pixel </a:t>
            </a:r>
          </a:p>
          <a:p>
            <a:pPr lvl="1"/>
            <a:r>
              <a:rPr lang="en-US" i="1" dirty="0">
                <a:solidFill>
                  <a:srgbClr val="0000FF"/>
                </a:solidFill>
              </a:rPr>
              <a:t>Develop the calibration strategies, baseband signal processing and understand its limits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mmWave</a:t>
            </a:r>
            <a:r>
              <a:rPr lang="en-US" dirty="0"/>
              <a:t> Radar for Gesture Recognition</a:t>
            </a:r>
          </a:p>
        </p:txBody>
      </p:sp>
    </p:spTree>
    <p:extLst>
      <p:ext uri="{BB962C8B-B14F-4D97-AF65-F5344CB8AC3E}">
        <p14:creationId xmlns:p14="http://schemas.microsoft.com/office/powerpoint/2010/main" val="2244813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6889A-C0EE-4DD6-A5D1-F87E15CF2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83" y="0"/>
            <a:ext cx="8686800" cy="1143000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FF0000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BCDF7-FD96-461C-A0BB-799E7440A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222" y="990600"/>
            <a:ext cx="8749530" cy="5410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Developing synergy between data collection, preprocessing, and machine learning</a:t>
            </a:r>
          </a:p>
          <a:p>
            <a:r>
              <a:rPr lang="en-US" dirty="0"/>
              <a:t>Expanded experimental data collection to dynamic gestures using TI </a:t>
            </a:r>
            <a:r>
              <a:rPr lang="en-US" dirty="0" err="1"/>
              <a:t>mmWave</a:t>
            </a:r>
            <a:r>
              <a:rPr lang="en-US" dirty="0"/>
              <a:t> radars</a:t>
            </a:r>
          </a:p>
          <a:p>
            <a:r>
              <a:rPr lang="en-US" dirty="0"/>
              <a:t>Careful consideration of data format/structure enables highly accurate classification models</a:t>
            </a:r>
          </a:p>
          <a:p>
            <a:r>
              <a:rPr lang="en-US" dirty="0"/>
              <a:t>Preprocessing techniques (i.e., angular FFT) significantly enhance data prior to classification</a:t>
            </a:r>
          </a:p>
          <a:p>
            <a:r>
              <a:rPr lang="en-US" i="1" dirty="0">
                <a:solidFill>
                  <a:srgbClr val="0000FF"/>
                </a:solidFill>
              </a:rPr>
              <a:t>Baseband hardware and signal processing are being interfaced with 0.3-THz sensor IC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Large, varied dynamic gesture dataset</a:t>
            </a:r>
          </a:p>
          <a:p>
            <a:r>
              <a:rPr lang="en-US" dirty="0"/>
              <a:t>Asynchronous dynamic gesture input case</a:t>
            </a:r>
          </a:p>
          <a:p>
            <a:r>
              <a:rPr lang="en-US" i="1" dirty="0">
                <a:solidFill>
                  <a:srgbClr val="0000FF"/>
                </a:solidFill>
              </a:rPr>
              <a:t>Develop the calibration strategies, baseband signal processing for THz sensor and understand its limits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mmWave</a:t>
            </a:r>
            <a:r>
              <a:rPr lang="en-US" dirty="0"/>
              <a:t> Radar for Gesture Recognition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857BC15-B088-431D-A015-663ECD455A3F}"/>
              </a:ext>
            </a:extLst>
          </p:cNvPr>
          <p:cNvSpPr txBox="1">
            <a:spLocks/>
          </p:cNvSpPr>
          <p:nvPr/>
        </p:nvSpPr>
        <p:spPr bwMode="auto">
          <a:xfrm>
            <a:off x="217222" y="4114800"/>
            <a:ext cx="868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pPr eaLnBrk="1" hangingPunct="1"/>
            <a:r>
              <a:rPr lang="en-US" b="1" kern="0" dirty="0">
                <a:solidFill>
                  <a:srgbClr val="FF0000"/>
                </a:solidFill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3914180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06592-4DFB-384C-853E-1BD83F271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344091" indent="-338138">
              <a:buNone/>
            </a:pPr>
            <a:r>
              <a:rPr lang="en-US" sz="1200" dirty="0"/>
              <a:t>[1] H. Kaur and J. Rani, "A review: Study of various techniques of Hand gesture recognition," </a:t>
            </a:r>
            <a:r>
              <a:rPr lang="en-US" sz="1200" i="1" dirty="0"/>
              <a:t>2016 IEEE Int. Conf. on Power Electronics, Intelligent Control and Energy Systems</a:t>
            </a:r>
            <a:r>
              <a:rPr lang="en-US" sz="1200" dirty="0"/>
              <a:t>, Delhi, 2016, pp. 1-5.</a:t>
            </a:r>
          </a:p>
          <a:p>
            <a:pPr marL="344091" indent="-338138">
              <a:buNone/>
            </a:pPr>
            <a:r>
              <a:rPr lang="en-US" sz="1200" dirty="0"/>
              <a:t>[2] M. K. Ahuja and A. Singh, "Static Vision Based Hand Gesture Recognition Using Principal Component Analysis, " pp. 402-406, 2015. </a:t>
            </a:r>
          </a:p>
          <a:p>
            <a:pPr marL="344091" indent="-338138">
              <a:buNone/>
            </a:pPr>
            <a:r>
              <a:rPr lang="en-US" sz="1200" dirty="0"/>
              <a:t>[3] D. Q. J. </a:t>
            </a:r>
            <a:r>
              <a:rPr lang="en-US" sz="1200" dirty="0" err="1"/>
              <a:t>Dqg</a:t>
            </a:r>
            <a:r>
              <a:rPr lang="en-US" sz="1200" dirty="0"/>
              <a:t>, V. </a:t>
            </a:r>
            <a:r>
              <a:rPr lang="en-US" sz="1200" dirty="0" err="1"/>
              <a:t>lurp</a:t>
            </a:r>
            <a:r>
              <a:rPr lang="en-US" sz="1200" dirty="0"/>
              <a:t>, L. </a:t>
            </a:r>
            <a:r>
              <a:rPr lang="en-US" sz="1200" dirty="0" err="1"/>
              <a:t>Pdun</a:t>
            </a:r>
            <a:r>
              <a:rPr lang="en-US" sz="1200" dirty="0"/>
              <a:t>, O. </a:t>
            </a:r>
            <a:r>
              <a:rPr lang="en-US" sz="1200" dirty="0" err="1"/>
              <a:t>Kdqg</a:t>
            </a:r>
            <a:r>
              <a:rPr lang="en-US" sz="1200" dirty="0"/>
              <a:t>, H. W. </a:t>
            </a:r>
            <a:r>
              <a:rPr lang="en-US" sz="1200" dirty="0" err="1"/>
              <a:t>Lv</a:t>
            </a:r>
            <a:r>
              <a:rPr lang="en-US" sz="1200" dirty="0"/>
              <a:t>, K. Kinect, H. G. Recognition, Z. </a:t>
            </a:r>
            <a:r>
              <a:rPr lang="en-US" sz="1200" dirty="0" err="1"/>
              <a:t>Fdq</a:t>
            </a:r>
            <a:r>
              <a:rPr lang="en-US" sz="1200" dirty="0"/>
              <a:t>, E. H. </a:t>
            </a:r>
            <a:r>
              <a:rPr lang="en-US" sz="1200" dirty="0" err="1"/>
              <a:t>Fodvvlilhg</a:t>
            </a:r>
            <a:r>
              <a:rPr lang="en-US" sz="1200" dirty="0"/>
              <a:t>, E. S. </a:t>
            </a:r>
            <a:r>
              <a:rPr lang="en-US" sz="1200" dirty="0" err="1"/>
              <a:t>Fodvvlilhuv</a:t>
            </a:r>
            <a:r>
              <a:rPr lang="en-US" sz="1200" dirty="0"/>
              <a:t>, and V. </a:t>
            </a:r>
            <a:r>
              <a:rPr lang="en-US" sz="1200" dirty="0" err="1"/>
              <a:t>Dv</a:t>
            </a:r>
            <a:r>
              <a:rPr lang="en-US" sz="1200" dirty="0"/>
              <a:t>, "using Kinect Depth Camera, " pp. 5-8,2015. </a:t>
            </a:r>
          </a:p>
          <a:p>
            <a:pPr marL="344091" indent="-338138">
              <a:buNone/>
            </a:pPr>
            <a:r>
              <a:rPr lang="en-US" sz="1200" dirty="0"/>
              <a:t>[4] J. S. </a:t>
            </a:r>
            <a:r>
              <a:rPr lang="en-US" sz="1200" dirty="0" err="1"/>
              <a:t>Sonkusare</a:t>
            </a:r>
            <a:r>
              <a:rPr lang="en-US" sz="1200" dirty="0"/>
              <a:t>, N. B. </a:t>
            </a:r>
            <a:r>
              <a:rPr lang="en-US" sz="1200" dirty="0" err="1"/>
              <a:t>Chopade</a:t>
            </a:r>
            <a:r>
              <a:rPr lang="en-US" sz="1200" dirty="0"/>
              <a:t>, R. </a:t>
            </a:r>
            <a:r>
              <a:rPr lang="en-US" sz="1200" dirty="0" err="1"/>
              <a:t>Sor</a:t>
            </a:r>
            <a:r>
              <a:rPr lang="en-US" sz="1200" dirty="0"/>
              <a:t>, and S. L. </a:t>
            </a:r>
            <a:r>
              <a:rPr lang="en-US" sz="1200" dirty="0" err="1"/>
              <a:t>Tade</a:t>
            </a:r>
            <a:r>
              <a:rPr lang="en-US" sz="1200" dirty="0"/>
              <a:t>, "A Review on Hand Gesture Recognition System, " 2015 Int. </a:t>
            </a:r>
            <a:r>
              <a:rPr lang="en-US" sz="1200" dirty="0" err="1"/>
              <a:t>Conf</a:t>
            </a:r>
            <a:r>
              <a:rPr lang="en-US" sz="1200" dirty="0"/>
              <a:t> </a:t>
            </a:r>
            <a:r>
              <a:rPr lang="en-US" sz="1200" dirty="0" err="1"/>
              <a:t>Comput</a:t>
            </a:r>
            <a:r>
              <a:rPr lang="en-US" sz="1200" dirty="0"/>
              <a:t>. </a:t>
            </a:r>
            <a:r>
              <a:rPr lang="en-US" sz="1200" dirty="0" err="1"/>
              <a:t>Commun</a:t>
            </a:r>
            <a:r>
              <a:rPr lang="en-US" sz="1200" dirty="0"/>
              <a:t>. Control </a:t>
            </a:r>
            <a:r>
              <a:rPr lang="en-US" sz="1200" dirty="0" err="1"/>
              <a:t>Autorn</a:t>
            </a:r>
            <a:r>
              <a:rPr lang="en-US" sz="1200" dirty="0"/>
              <a:t>., pp. 790-794, 2015. </a:t>
            </a:r>
          </a:p>
          <a:p>
            <a:pPr marL="344091" indent="-338138">
              <a:buNone/>
            </a:pPr>
            <a:r>
              <a:rPr lang="en-US" sz="1200" dirty="0"/>
              <a:t>[5] L. Chen, F. Wang, H. Deng, and K. Ji, "A survey on hand gesture recognition, " 2013 Int. Conf. </a:t>
            </a:r>
            <a:r>
              <a:rPr lang="en-US" sz="1200" dirty="0" err="1"/>
              <a:t>Comput</a:t>
            </a:r>
            <a:r>
              <a:rPr lang="en-US" sz="1200" dirty="0"/>
              <a:t>. Sci. Appl. CSA 2013, pp. 313-316,2013. </a:t>
            </a:r>
          </a:p>
          <a:p>
            <a:pPr marL="344091" indent="-338138">
              <a:buNone/>
            </a:pPr>
            <a:r>
              <a:rPr lang="en-US" sz="1200" dirty="0"/>
              <a:t>[6] S. Atsushi, "Hand Gesture based TV Control System, " Korea -Japan Jt. Work. Front. </a:t>
            </a:r>
            <a:r>
              <a:rPr lang="en-US" sz="1200" dirty="0" err="1"/>
              <a:t>Comput</a:t>
            </a:r>
            <a:r>
              <a:rPr lang="en-US" sz="1200" dirty="0"/>
              <a:t>. Vis., pp. 121-126,2013. </a:t>
            </a:r>
          </a:p>
          <a:p>
            <a:pPr marL="344091" indent="-338138">
              <a:buNone/>
            </a:pPr>
            <a:r>
              <a:rPr lang="en-US" sz="1200" dirty="0"/>
              <a:t>[7] S. </a:t>
            </a:r>
            <a:r>
              <a:rPr lang="en-US" sz="1200" dirty="0" err="1"/>
              <a:t>Muttena</a:t>
            </a:r>
            <a:r>
              <a:rPr lang="en-US" sz="1200" dirty="0"/>
              <a:t>, R. Shiva, S. Sriram, and S. </a:t>
            </a:r>
            <a:r>
              <a:rPr lang="en-US" sz="1200" dirty="0" err="1"/>
              <a:t>Murugavalli</a:t>
            </a:r>
            <a:r>
              <a:rPr lang="en-US" sz="1200" dirty="0"/>
              <a:t>, "Simulation of Speech by Identifying and Classifying Dynamic Gestures, " no. May, pp. 192-197,2015. </a:t>
            </a:r>
          </a:p>
          <a:p>
            <a:pPr marL="344091" indent="-338138">
              <a:buNone/>
            </a:pPr>
            <a:r>
              <a:rPr lang="en-US" sz="1200" dirty="0"/>
              <a:t>[8] J. </a:t>
            </a:r>
            <a:r>
              <a:rPr lang="en-US" sz="1200" dirty="0" err="1"/>
              <a:t>Chastine</a:t>
            </a:r>
            <a:r>
              <a:rPr lang="en-US" sz="1200" dirty="0"/>
              <a:t>, N. </a:t>
            </a:r>
            <a:r>
              <a:rPr lang="en-US" sz="1200" dirty="0" err="1"/>
              <a:t>Kosoris</a:t>
            </a:r>
            <a:r>
              <a:rPr lang="en-US" sz="1200" dirty="0"/>
              <a:t>, and J. Skelton, "A study of gesture-based first person control, " Proc. CGAMES - Int. </a:t>
            </a:r>
            <a:r>
              <a:rPr lang="en-US" sz="1200" dirty="0" err="1"/>
              <a:t>Conf</a:t>
            </a:r>
            <a:r>
              <a:rPr lang="en-US" sz="1200" dirty="0"/>
              <a:t> </a:t>
            </a:r>
            <a:r>
              <a:rPr lang="en-US" sz="1200" dirty="0" err="1"/>
              <a:t>Comput</a:t>
            </a:r>
            <a:r>
              <a:rPr lang="en-US" sz="1200" dirty="0"/>
              <a:t>. Games AI, </a:t>
            </a:r>
            <a:r>
              <a:rPr lang="en-US" sz="1200" dirty="0" err="1"/>
              <a:t>Animat</a:t>
            </a:r>
            <a:r>
              <a:rPr lang="en-US" sz="1200" dirty="0"/>
              <a:t>. Mobile, Interact. Multimedia, Educ. Serious Games, pp. 79-86,2013. </a:t>
            </a:r>
          </a:p>
          <a:p>
            <a:pPr marL="344091" indent="-338138">
              <a:buNone/>
            </a:pPr>
            <a:r>
              <a:rPr lang="en-US" sz="1200" dirty="0"/>
              <a:t>[9] S. S. </a:t>
            </a:r>
            <a:r>
              <a:rPr lang="en-US" sz="1200" dirty="0" err="1"/>
              <a:t>Rautaray</a:t>
            </a:r>
            <a:r>
              <a:rPr lang="en-US" sz="1200" dirty="0"/>
              <a:t> and A. Agrawal, "Vision based hand gesture recognition for human computer interaction: a survey, " </a:t>
            </a:r>
            <a:r>
              <a:rPr lang="en-US" sz="1200" dirty="0" err="1"/>
              <a:t>Artif</a:t>
            </a:r>
            <a:r>
              <a:rPr lang="en-US" sz="1200" dirty="0"/>
              <a:t>. </a:t>
            </a:r>
            <a:r>
              <a:rPr lang="en-US" sz="1200" dirty="0" err="1"/>
              <a:t>IntelI</a:t>
            </a:r>
            <a:r>
              <a:rPr lang="en-US" sz="1200" dirty="0"/>
              <a:t>. Rev., vol. 43, no. 1,2012. </a:t>
            </a:r>
          </a:p>
          <a:p>
            <a:pPr marL="344091" indent="-338138">
              <a:buNone/>
            </a:pPr>
            <a:r>
              <a:rPr lang="en-US" sz="1200" dirty="0"/>
              <a:t>[10] Z. Ren, J. Meng, and J. Yuan, "Depth Camera Based Hand Gesture Recognition and its Applications in Human-Computer-Interaction, " </a:t>
            </a:r>
            <a:r>
              <a:rPr lang="en-US" sz="1200" i="1" dirty="0"/>
              <a:t>Proc. IEEE Int. </a:t>
            </a:r>
            <a:r>
              <a:rPr lang="en-US" sz="1200" i="1" dirty="0" err="1"/>
              <a:t>Conf</a:t>
            </a:r>
            <a:r>
              <a:rPr lang="en-US" sz="1200" i="1" dirty="0"/>
              <a:t> </a:t>
            </a:r>
            <a:r>
              <a:rPr lang="en-US" sz="1200" i="1" dirty="0" err="1"/>
              <a:t>Inf</a:t>
            </a:r>
            <a:r>
              <a:rPr lang="en-US" sz="1200" i="1" dirty="0"/>
              <a:t> </a:t>
            </a:r>
            <a:r>
              <a:rPr lang="en-US" sz="1200" i="1" dirty="0" err="1"/>
              <a:t>Commun</a:t>
            </a:r>
            <a:r>
              <a:rPr lang="en-US" sz="1200" i="1" dirty="0"/>
              <a:t>. Signal Process., </a:t>
            </a:r>
            <a:r>
              <a:rPr lang="en-US" sz="1200" dirty="0"/>
              <a:t>no. I, pp. 3-7, 2011. </a:t>
            </a:r>
          </a:p>
          <a:p>
            <a:pPr marL="344091" indent="-338138">
              <a:buNone/>
            </a:pPr>
            <a:r>
              <a:rPr lang="en-US" sz="1200" dirty="0"/>
              <a:t>[11] J. L. Raheja, M. Minhas, D. Prashanth, T. Shah, and A. Chaudhary, "Robust gesture recognition using Kinect: A comparison between DTW and HMM, " </a:t>
            </a:r>
            <a:r>
              <a:rPr lang="en-US" sz="1200" dirty="0" err="1"/>
              <a:t>Optik</a:t>
            </a:r>
            <a:r>
              <a:rPr lang="en-US" sz="1200" dirty="0"/>
              <a:t> (</a:t>
            </a:r>
            <a:r>
              <a:rPr lang="en-US" sz="1200" dirty="0" err="1"/>
              <a:t>Stuttg</a:t>
            </a:r>
            <a:r>
              <a:rPr lang="en-US" sz="1200" dirty="0"/>
              <a:t>)., vol. 126, no. 11-12, pp. 1098- 1104,2015. </a:t>
            </a:r>
          </a:p>
          <a:p>
            <a:pPr marL="344091" indent="-338138">
              <a:buNone/>
            </a:pPr>
            <a:r>
              <a:rPr lang="en-US" sz="1200" dirty="0"/>
              <a:t>12] L. Xuan and Z. Hong, "An improved canny edge detection algorithm," </a:t>
            </a:r>
            <a:r>
              <a:rPr lang="en-US" sz="1200" i="1" dirty="0"/>
              <a:t>2017 8th IEEE International Conference on Software Engineering and Service Science (ICSESS)</a:t>
            </a:r>
            <a:r>
              <a:rPr lang="en-US" sz="1200" dirty="0"/>
              <a:t>, Beijing, 2017, pp. 275-278.</a:t>
            </a:r>
          </a:p>
          <a:p>
            <a:pPr marL="344091" indent="-338138">
              <a:buNone/>
            </a:pPr>
            <a:r>
              <a:rPr lang="en-US" sz="1200" dirty="0"/>
              <a:t>[13] Z. Zhang, Z. Tian and M. Zhou, "</a:t>
            </a:r>
            <a:r>
              <a:rPr lang="en-US" sz="1200" dirty="0" err="1"/>
              <a:t>Latern</a:t>
            </a:r>
            <a:r>
              <a:rPr lang="en-US" sz="1200" dirty="0"/>
              <a:t>: Dynamic Continuous Hand Gesture Recognition Using FMCW Radar Sensor," in </a:t>
            </a:r>
            <a:r>
              <a:rPr lang="en-US" sz="1200" i="1" dirty="0"/>
              <a:t>IEEE Sensors Journal</a:t>
            </a:r>
            <a:r>
              <a:rPr lang="en-US" sz="1200" dirty="0"/>
              <a:t>, vol. 18, no. 8, pp. 3278-3289, April15, 15 2018.</a:t>
            </a:r>
          </a:p>
          <a:p>
            <a:pPr marL="344091" indent="-338138">
              <a:buNone/>
            </a:pPr>
            <a:r>
              <a:rPr lang="en-US" sz="1200" dirty="0"/>
              <a:t>[14] 	M. E. Yanik and M. Torlak, “Near-Field MIMO-SAR Millimeter-Wave Imaging With Sparsely Sampled Aperture Data,” IEEE Access, vol. 7, pp. 31801–31819, 2019.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0E408E7-7A58-4938-9867-F732E20F9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FF0000"/>
                </a:solidFill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8245973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" descr="logo_ecs_orange_hi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360" y="242214"/>
            <a:ext cx="1066800" cy="393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9100" y="1777772"/>
            <a:ext cx="8458200" cy="1295401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rgbClr val="7030A0"/>
                </a:solidFill>
              </a:rPr>
              <a:t>Data Processing and Machine Learning for Gesture Recognition</a:t>
            </a:r>
          </a:p>
        </p:txBody>
      </p:sp>
      <p:pic>
        <p:nvPicPr>
          <p:cNvPr id="3074" name="Picture 2" descr="Texas Instrum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7600" y="76200"/>
            <a:ext cx="1523998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" descr="H:\Jump 1\TxACE Center_Ken O\LogoFinalWhite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8600" y="6152444"/>
            <a:ext cx="957262" cy="437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2"/>
          <p:cNvSpPr txBox="1">
            <a:spLocks/>
          </p:cNvSpPr>
          <p:nvPr/>
        </p:nvSpPr>
        <p:spPr bwMode="auto">
          <a:xfrm>
            <a:off x="278860" y="3962400"/>
            <a:ext cx="8458200" cy="111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2800" b="1" kern="0" dirty="0">
                <a:effectLst/>
              </a:rPr>
              <a:t>Yiorgos Makris</a:t>
            </a:r>
          </a:p>
          <a:p>
            <a:pPr algn="ctr"/>
            <a:r>
              <a:rPr lang="en-US" sz="2400" b="1" dirty="0"/>
              <a:t>University of Texas at Dallas</a:t>
            </a:r>
          </a:p>
        </p:txBody>
      </p:sp>
      <p:sp>
        <p:nvSpPr>
          <p:cNvPr id="11" name="Text Placeholder 2"/>
          <p:cNvSpPr txBox="1">
            <a:spLocks/>
          </p:cNvSpPr>
          <p:nvPr/>
        </p:nvSpPr>
        <p:spPr bwMode="auto">
          <a:xfrm>
            <a:off x="2895600" y="6269983"/>
            <a:ext cx="3505200" cy="29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1400" b="1" kern="0">
                <a:effectLst/>
              </a:rPr>
              <a:t>Nov. </a:t>
            </a:r>
            <a:r>
              <a:rPr lang="en-US" sz="1400" b="1" kern="0" dirty="0">
                <a:effectLst/>
              </a:rPr>
              <a:t>15, 2019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20CFB7-AE5A-4D40-9638-635E0064F2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TI FTRC on MM-Wave and High Frequency Microsystems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69528-AC61-4271-AC44-A9A5D6B933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195F34-6907-490B-BEB0-BBF89DE76AD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179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Plans and Deliverables (Years 2/3)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562600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Milestones </a:t>
            </a:r>
          </a:p>
          <a:p>
            <a:pPr lvl="1"/>
            <a:r>
              <a:rPr lang="en-US" sz="1800" dirty="0"/>
              <a:t>Developed a MATLAB based GUI to streamline raw </a:t>
            </a:r>
            <a:r>
              <a:rPr lang="en-US" sz="1800" dirty="0" err="1"/>
              <a:t>mmWave</a:t>
            </a:r>
            <a:r>
              <a:rPr lang="en-US" sz="1800" dirty="0"/>
              <a:t> radar and IR sensor data collection (2018)</a:t>
            </a:r>
          </a:p>
          <a:p>
            <a:pPr lvl="1"/>
            <a:r>
              <a:rPr lang="en-US" sz="1800" dirty="0"/>
              <a:t>Performed the initial testing of machine learning methods with real </a:t>
            </a:r>
            <a:r>
              <a:rPr lang="en-US" sz="1800" dirty="0" err="1"/>
              <a:t>mmW</a:t>
            </a:r>
            <a:r>
              <a:rPr lang="en-US" sz="1800" dirty="0"/>
              <a:t> data sets (2018)</a:t>
            </a:r>
          </a:p>
          <a:p>
            <a:pPr lvl="1"/>
            <a:r>
              <a:rPr lang="en-US" sz="1800" dirty="0"/>
              <a:t>Recruited two PhD student s(Bhaskar/Josiah)  to work on various signaling schemes (comparing chirps/FSK) &amp; methods to combine 77GHz radar and 410 GHz imager (2018)</a:t>
            </a:r>
          </a:p>
          <a:p>
            <a:pPr lvl="1"/>
            <a:r>
              <a:rPr lang="en-US" sz="1800" dirty="0">
                <a:solidFill>
                  <a:srgbClr val="0000FF"/>
                </a:solidFill>
              </a:rPr>
              <a:t>Develop a detailed mathematical model for THz FPA with reflectors and THz transceivers </a:t>
            </a:r>
            <a:r>
              <a:rPr lang="en-US" sz="1800" dirty="0"/>
              <a:t>(delayed to the 2</a:t>
            </a:r>
            <a:r>
              <a:rPr lang="en-US" sz="1800" baseline="30000" dirty="0"/>
              <a:t>nd </a:t>
            </a:r>
            <a:r>
              <a:rPr lang="en-US" sz="1800" dirty="0"/>
              <a:t>/3</a:t>
            </a:r>
            <a:r>
              <a:rPr lang="en-US" sz="1800" baseline="30000" dirty="0"/>
              <a:t>nd</a:t>
            </a:r>
            <a:r>
              <a:rPr lang="en-US" sz="1800" dirty="0"/>
              <a:t> year)</a:t>
            </a:r>
          </a:p>
          <a:p>
            <a:pPr lvl="1"/>
            <a:r>
              <a:rPr lang="en-US" sz="1800" dirty="0">
                <a:solidFill>
                  <a:srgbClr val="0000FF"/>
                </a:solidFill>
              </a:rPr>
              <a:t>Software implementation of machine learning algorithms for THz sensing/imaging </a:t>
            </a:r>
            <a:r>
              <a:rPr lang="en-US" sz="1800" dirty="0"/>
              <a:t>(delayed to the 2</a:t>
            </a:r>
            <a:r>
              <a:rPr lang="en-US" sz="1800" baseline="30000" dirty="0"/>
              <a:t>nd</a:t>
            </a:r>
            <a:r>
              <a:rPr lang="en-US" sz="1800" dirty="0"/>
              <a:t>/3</a:t>
            </a:r>
            <a:r>
              <a:rPr lang="en-US" sz="1800" baseline="30000" dirty="0"/>
              <a:t>nd</a:t>
            </a:r>
            <a:r>
              <a:rPr lang="en-US" sz="1800" dirty="0"/>
              <a:t> year)</a:t>
            </a:r>
          </a:p>
          <a:p>
            <a:r>
              <a:rPr lang="en-US" b="1" dirty="0">
                <a:solidFill>
                  <a:srgbClr val="7030A0"/>
                </a:solidFill>
              </a:rPr>
              <a:t>Deliverables</a:t>
            </a:r>
          </a:p>
          <a:p>
            <a:pPr lvl="1"/>
            <a:r>
              <a:rPr lang="en-US" sz="1800" i="1" dirty="0">
                <a:solidFill>
                  <a:srgbClr val="0000FF"/>
                </a:solidFill>
              </a:rPr>
              <a:t>2</a:t>
            </a:r>
            <a:r>
              <a:rPr lang="en-US" sz="1800" i="1" baseline="30000" dirty="0">
                <a:solidFill>
                  <a:srgbClr val="0000FF"/>
                </a:solidFill>
              </a:rPr>
              <a:t>nd</a:t>
            </a:r>
            <a:r>
              <a:rPr lang="en-US" sz="1800" i="1" dirty="0">
                <a:solidFill>
                  <a:srgbClr val="0000FF"/>
                </a:solidFill>
              </a:rPr>
              <a:t> year deliverables are swapped with 1</a:t>
            </a:r>
            <a:r>
              <a:rPr lang="en-US" sz="1800" i="1" baseline="30000" dirty="0">
                <a:solidFill>
                  <a:srgbClr val="0000FF"/>
                </a:solidFill>
              </a:rPr>
              <a:t>st</a:t>
            </a:r>
            <a:r>
              <a:rPr lang="en-US" sz="1800" i="1" dirty="0">
                <a:solidFill>
                  <a:srgbClr val="0000FF"/>
                </a:solidFill>
              </a:rPr>
              <a:t> year deliverables</a:t>
            </a:r>
          </a:p>
          <a:p>
            <a:pPr lvl="1"/>
            <a:r>
              <a:rPr lang="en-US" sz="1800" dirty="0"/>
              <a:t>HGR MATLAB app with Python ML engine </a:t>
            </a:r>
            <a:r>
              <a:rPr lang="en-US" sz="1800" dirty="0">
                <a:solidFill>
                  <a:srgbClr val="C00000"/>
                </a:solidFill>
              </a:rPr>
              <a:t>(Oct. 15, 2019)</a:t>
            </a:r>
          </a:p>
          <a:p>
            <a:pPr lvl="1"/>
            <a:r>
              <a:rPr lang="en-US" sz="1800" dirty="0"/>
              <a:t>IR HGR prototype  </a:t>
            </a:r>
            <a:r>
              <a:rPr lang="en-US" sz="1800" dirty="0">
                <a:solidFill>
                  <a:srgbClr val="C00000"/>
                </a:solidFill>
              </a:rPr>
              <a:t>(Nov. 15, 2019)</a:t>
            </a:r>
          </a:p>
          <a:p>
            <a:pPr lvl="1"/>
            <a:r>
              <a:rPr lang="en-US" sz="1800" dirty="0"/>
              <a:t>Report on the HGR DSP and ML methods </a:t>
            </a:r>
            <a:r>
              <a:rPr lang="en-US" sz="1800" dirty="0">
                <a:solidFill>
                  <a:srgbClr val="C00000"/>
                </a:solidFill>
              </a:rPr>
              <a:t>(Nov. 15, 2019)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TI FTRC on MM-Wave and High Frequency Microsystems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5851AE-5315-4FE1-A539-E82D60E4AE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195F34-6907-490B-BEB0-BBF89DE76AD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7576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Plans and Deliverables (Year 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78103"/>
            <a:ext cx="8686800" cy="5562600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Milestones </a:t>
            </a:r>
          </a:p>
          <a:p>
            <a:pPr lvl="1"/>
            <a:r>
              <a:rPr lang="en-US" sz="1800" dirty="0"/>
              <a:t>Improve a MATLAB HGR app with space-frequency-Doppler signal processing (</a:t>
            </a:r>
            <a:r>
              <a:rPr lang="en-US" sz="1800" dirty="0">
                <a:solidFill>
                  <a:srgbClr val="808080"/>
                </a:solidFill>
              </a:rPr>
              <a:t>Nov’19</a:t>
            </a:r>
            <a:r>
              <a:rPr lang="en-US" sz="1800" dirty="0"/>
              <a:t>)</a:t>
            </a:r>
          </a:p>
          <a:p>
            <a:pPr lvl="1"/>
            <a:r>
              <a:rPr lang="en-US" sz="1800" dirty="0"/>
              <a:t>Extend machine learning/Deep learning methods with new </a:t>
            </a:r>
            <a:r>
              <a:rPr lang="en-US" sz="1800" dirty="0" err="1"/>
              <a:t>mmW</a:t>
            </a:r>
            <a:r>
              <a:rPr lang="en-US" sz="1800" dirty="0"/>
              <a:t>/IR data sets</a:t>
            </a:r>
          </a:p>
          <a:p>
            <a:pPr lvl="1"/>
            <a:r>
              <a:rPr lang="en-US" sz="1800" dirty="0"/>
              <a:t>Software implementation of machine learning algorithms for THz sensing/imaging </a:t>
            </a:r>
          </a:p>
          <a:p>
            <a:pPr lvl="1"/>
            <a:r>
              <a:rPr lang="en-US" sz="1800" dirty="0">
                <a:solidFill>
                  <a:srgbClr val="0000FF"/>
                </a:solidFill>
              </a:rPr>
              <a:t>Develop a detailed mathematical model for THz FPA with reflectors and THz transceivers (3</a:t>
            </a:r>
            <a:r>
              <a:rPr lang="en-US" sz="1800" baseline="30000" dirty="0">
                <a:solidFill>
                  <a:srgbClr val="0000FF"/>
                </a:solidFill>
              </a:rPr>
              <a:t>rd</a:t>
            </a:r>
            <a:r>
              <a:rPr lang="en-US" sz="1800" dirty="0">
                <a:solidFill>
                  <a:srgbClr val="0000FF"/>
                </a:solidFill>
              </a:rPr>
              <a:t> year)</a:t>
            </a:r>
            <a:endParaRPr lang="en-US" sz="1800" dirty="0"/>
          </a:p>
          <a:p>
            <a:r>
              <a:rPr lang="en-US" b="1" dirty="0">
                <a:solidFill>
                  <a:srgbClr val="7030A0"/>
                </a:solidFill>
              </a:rPr>
              <a:t>Deliverables</a:t>
            </a:r>
          </a:p>
          <a:p>
            <a:pPr lvl="1"/>
            <a:r>
              <a:rPr lang="en-US" sz="1800" dirty="0">
                <a:solidFill>
                  <a:srgbClr val="0000FF"/>
                </a:solidFill>
              </a:rPr>
              <a:t>Report on the results of new applications using </a:t>
            </a:r>
            <a:r>
              <a:rPr lang="en-US" sz="1800" dirty="0" err="1">
                <a:solidFill>
                  <a:srgbClr val="0000FF"/>
                </a:solidFill>
              </a:rPr>
              <a:t>mmW</a:t>
            </a:r>
            <a:r>
              <a:rPr lang="en-US" sz="1800" dirty="0">
                <a:solidFill>
                  <a:srgbClr val="0000FF"/>
                </a:solidFill>
              </a:rPr>
              <a:t> demonstrator and multi antenna signal processing and machine learning for hand gesture recognition.</a:t>
            </a:r>
          </a:p>
          <a:p>
            <a:pPr lvl="1"/>
            <a:r>
              <a:rPr lang="en-US" sz="1800" dirty="0">
                <a:solidFill>
                  <a:srgbClr val="0000FF"/>
                </a:solidFill>
              </a:rPr>
              <a:t>Software implementation of  multi antenna signal processing and machine learning for hand gesture recognition.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TI FTRC on MM-Wave and High Frequency Microsystems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D3A31B-0289-4EA7-AA41-0E11C6216D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195F34-6907-490B-BEB0-BBF89DE76AD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577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35"/>
            <a:ext cx="9144000" cy="406400"/>
          </a:xfrm>
        </p:spPr>
        <p:txBody>
          <a:bodyPr>
            <a:noAutofit/>
          </a:bodyPr>
          <a:lstStyle/>
          <a:p>
            <a:pPr eaLnBrk="1" hangingPunct="1"/>
            <a:r>
              <a:rPr lang="en-US" sz="2000" b="1" cap="small" dirty="0">
                <a:effectLst/>
              </a:rPr>
              <a:t>Advanced Algorithms for THz Sensing and Recognition: </a:t>
            </a:r>
            <a:br>
              <a:rPr lang="en-US" sz="2000" b="1" cap="small" dirty="0">
                <a:effectLst/>
              </a:rPr>
            </a:br>
            <a:r>
              <a:rPr lang="en-US" sz="2000" b="1" cap="small" dirty="0">
                <a:solidFill>
                  <a:srgbClr val="FF0000"/>
                </a:solidFill>
                <a:effectLst/>
              </a:rPr>
              <a:t>Current Schedule</a:t>
            </a:r>
            <a:endParaRPr lang="en-US" altLang="en-US" sz="2000" b="1" dirty="0">
              <a:solidFill>
                <a:srgbClr val="FF0000"/>
              </a:solidFill>
              <a:cs typeface="Arial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380998" y="1143000"/>
          <a:ext cx="8305801" cy="5064920"/>
        </p:xfrm>
        <a:graphic>
          <a:graphicData uri="http://schemas.openxmlformats.org/drawingml/2006/table">
            <a:tbl>
              <a:tblPr firstRow="1" firstCol="1" bandRow="1"/>
              <a:tblGrid>
                <a:gridCol w="1114845">
                  <a:extLst>
                    <a:ext uri="{9D8B030D-6E8A-4147-A177-3AD203B41FA5}">
                      <a16:colId xmlns:a16="http://schemas.microsoft.com/office/drawing/2014/main" val="2695415467"/>
                    </a:ext>
                  </a:extLst>
                </a:gridCol>
                <a:gridCol w="1457474">
                  <a:extLst>
                    <a:ext uri="{9D8B030D-6E8A-4147-A177-3AD203B41FA5}">
                      <a16:colId xmlns:a16="http://schemas.microsoft.com/office/drawing/2014/main" val="3521680705"/>
                    </a:ext>
                  </a:extLst>
                </a:gridCol>
                <a:gridCol w="1451449">
                  <a:extLst>
                    <a:ext uri="{9D8B030D-6E8A-4147-A177-3AD203B41FA5}">
                      <a16:colId xmlns:a16="http://schemas.microsoft.com/office/drawing/2014/main" val="3274043311"/>
                    </a:ext>
                  </a:extLst>
                </a:gridCol>
                <a:gridCol w="1415292">
                  <a:extLst>
                    <a:ext uri="{9D8B030D-6E8A-4147-A177-3AD203B41FA5}">
                      <a16:colId xmlns:a16="http://schemas.microsoft.com/office/drawing/2014/main" val="3490009826"/>
                    </a:ext>
                  </a:extLst>
                </a:gridCol>
                <a:gridCol w="1394631">
                  <a:extLst>
                    <a:ext uri="{9D8B030D-6E8A-4147-A177-3AD203B41FA5}">
                      <a16:colId xmlns:a16="http://schemas.microsoft.com/office/drawing/2014/main" val="865369793"/>
                    </a:ext>
                  </a:extLst>
                </a:gridCol>
                <a:gridCol w="1472110">
                  <a:extLst>
                    <a:ext uri="{9D8B030D-6E8A-4147-A177-3AD203B41FA5}">
                      <a16:colId xmlns:a16="http://schemas.microsoft.com/office/drawing/2014/main" val="1166465792"/>
                    </a:ext>
                  </a:extLst>
                </a:gridCol>
              </a:tblGrid>
              <a:tr h="2317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Year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5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6127049"/>
                  </a:ext>
                </a:extLst>
              </a:tr>
              <a:tr h="26819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Milestones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Develop a detailed mathematical model for THz FPA with reflectors and THz transceivers.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Develop a geometric reference model including Doppler shift patterns for 3D gesture recognition and motion detection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Software implementation of machine learning algorithms for THz sensing/imaging.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Complete 24/77 GHz hardware demonstrator with existing chipsets to achieve millimeter-scale accuracy in 3D gesture recognition and motion recognition.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Develop multi antenna signal processing to reduce speckles and to correct reflector aberration and machine learning techniques.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Software implementation of real-time multi antenna signal processing techniques and machine learning algorithms for THz-FPA on a custom CPU+GPU.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Refine the mathematical models of THz-FPA and geometric models based on 77 GHz demonstrator results.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Verify and fine tune low complexity algorithms with THz FPA on silicon with TI and center collaborators.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Software implementation of machine learning algorithms on a custom CPU+GPU for THz sensors.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Finalize the algorithms to eliminate errors due to multipath.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1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(If all the milestones are met and authorized by TI)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Build and characterize optimized resolution limits of THz FPA with THz chipsets incorporating reflectors and machine learning on CPU/GPU/FPGA for 3D gesture and motion recognition. Characterize the performance limits of aberration mitigation algorithms.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9138959"/>
                  </a:ext>
                </a:extLst>
              </a:tr>
              <a:tr h="20393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Deliverables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Report on the mathematical model of THz FPA with reflectors and THz radios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Report on geometric models for 3D gesture recognition and the machine learning algorithms for THz sensing/imaging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 Report on measurement results using 24/77 GHz demonstrator.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Software implementation of   multi antenna signal processing and machine learning for THz-FPA gesture and motion detection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Report on software implementation and refined mathematical models of the end-to-end sensing and imaging system with machine learning algorithms. Report on the algorithms to increase field of view.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  Report on measurement results on the performance limits of multiantenna signal processing algorithms and machine learning techniques used in THz-FPA sensors.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  Report on measurement results of fully functional THz-FPA imager enabled by real-time </a:t>
                      </a:r>
                      <a:r>
                        <a:rPr lang="en-US" sz="1000" i="1" dirty="0" err="1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multiantenna</a:t>
                      </a:r>
                      <a:r>
                        <a:rPr lang="en-US" sz="1000" i="1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 signal processing algorithms and machine learning. CPU/GPU/FPGA software.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 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9704185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 bwMode="auto">
          <a:xfrm>
            <a:off x="2895600" y="1112836"/>
            <a:ext cx="2895600" cy="5334000"/>
          </a:xfrm>
          <a:prstGeom prst="roundRect">
            <a:avLst/>
          </a:prstGeom>
          <a:noFill/>
          <a:ln w="38100">
            <a:solidFill>
              <a:srgbClr val="FF33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TI FTRC on MM-Wave and High Frequency Microsystems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4A568E-2F5F-4A82-98D4-82E524DB84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195F34-6907-490B-BEB0-BBF89DE76AD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1568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" descr="logo_ecs_orange_hi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360" y="242214"/>
            <a:ext cx="1066800" cy="393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Texas Instrum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7600" y="76200"/>
            <a:ext cx="1523998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" descr="H:\Jump 1\TxACE Center_Ken O\LogoFinalWhite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8600" y="6152444"/>
            <a:ext cx="957262" cy="437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E7E62D-9591-4683-9917-1F7B8C400A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TI FTRC on MM-Wave and High Frequency Microsystems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DC259-A964-498C-A2CB-ADCE6CB170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195F34-6907-490B-BEB0-BBF89DE76ADD}" type="slidenum">
              <a:rPr lang="en-US" smtClean="0"/>
              <a:t>37</a:t>
            </a:fld>
            <a:endParaRPr lang="en-US"/>
          </a:p>
        </p:txBody>
      </p:sp>
      <p:pic>
        <p:nvPicPr>
          <p:cNvPr id="10" name="Picture 2" descr="Image result for thank you">
            <a:extLst>
              <a:ext uri="{FF2B5EF4-FFF2-40B4-BE49-F238E27FC236}">
                <a16:creationId xmlns:a16="http://schemas.microsoft.com/office/drawing/2014/main" id="{008504C8-B705-4A88-AD20-10DE68645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129422"/>
            <a:ext cx="4343400" cy="274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4A5A7297-844C-4941-98DC-03708F81FB23}"/>
              </a:ext>
            </a:extLst>
          </p:cNvPr>
          <p:cNvSpPr/>
          <p:nvPr/>
        </p:nvSpPr>
        <p:spPr>
          <a:xfrm>
            <a:off x="1828800" y="2038496"/>
            <a:ext cx="2438400" cy="1101990"/>
          </a:xfrm>
          <a:prstGeom prst="cloudCallout">
            <a:avLst>
              <a:gd name="adj1" fmla="val 42699"/>
              <a:gd name="adj2" fmla="val 67656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Questions ??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0999586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" descr="logo_ecs_orange_hi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360" y="242214"/>
            <a:ext cx="1066800" cy="393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133" y="2514600"/>
            <a:ext cx="8458200" cy="978693"/>
          </a:xfrm>
        </p:spPr>
        <p:txBody>
          <a:bodyPr/>
          <a:lstStyle/>
          <a:p>
            <a:pPr algn="ctr"/>
            <a:r>
              <a:rPr lang="en-US" sz="3200" b="1" dirty="0">
                <a:solidFill>
                  <a:srgbClr val="7030A0"/>
                </a:solidFill>
              </a:rPr>
              <a:t>Backup Slides</a:t>
            </a:r>
          </a:p>
        </p:txBody>
      </p:sp>
      <p:pic>
        <p:nvPicPr>
          <p:cNvPr id="3074" name="Picture 2" descr="Texas Instrum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7600" y="76200"/>
            <a:ext cx="1523998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" descr="H:\Jump 1\TxACE Center_Ken O\LogoFinalWhite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8600" y="6152444"/>
            <a:ext cx="957262" cy="437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E7E62D-9591-4683-9917-1F7B8C400A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TI FTRC on MM-Wave and High Frequency Microsystems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DC259-A964-498C-A2CB-ADCE6CB170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195F34-6907-490B-BEB0-BBF89DE76AD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1885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6889A-C0EE-4DD6-A5D1-F87E15CF2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solidFill>
                  <a:srgbClr val="FF0000"/>
                </a:solidFill>
              </a:rPr>
              <a:t>Data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BCDF7-FD96-461C-A0BB-799E7440A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53810"/>
            <a:ext cx="5759838" cy="5529469"/>
          </a:xfrm>
        </p:spPr>
        <p:txBody>
          <a:bodyPr>
            <a:normAutofit/>
          </a:bodyPr>
          <a:lstStyle/>
          <a:p>
            <a:r>
              <a:rPr lang="en-US" sz="2200" dirty="0"/>
              <a:t>At each location, one capture is made per hand orientation</a:t>
            </a:r>
          </a:p>
          <a:p>
            <a:r>
              <a:rPr lang="en-US" sz="2200" dirty="0"/>
              <a:t>Each capture consists of 64 frames, only the first fame is used</a:t>
            </a:r>
          </a:p>
          <a:p>
            <a:r>
              <a:rPr lang="en-US" sz="2200" dirty="0"/>
              <a:t>100 captures = 4 different hand orientations at each of the 25 locations</a:t>
            </a:r>
          </a:p>
          <a:p>
            <a:r>
              <a:rPr lang="en-US" sz="2200" dirty="0"/>
              <a:t>Radar Parameters:</a:t>
            </a:r>
          </a:p>
          <a:p>
            <a:pPr lvl="1"/>
            <a:r>
              <a:rPr lang="en-US" dirty="0"/>
              <a:t>3 TX, 4 RX (12 Virtual MIMO Channels)</a:t>
            </a:r>
          </a:p>
          <a:p>
            <a:pPr lvl="1"/>
            <a:r>
              <a:rPr lang="en-US" dirty="0"/>
              <a:t>16bit, Complex1x</a:t>
            </a:r>
          </a:p>
          <a:p>
            <a:pPr lvl="1"/>
            <a:r>
              <a:rPr lang="en-US" dirty="0"/>
              <a:t>Start Frequency: 77GHz		</a:t>
            </a:r>
          </a:p>
          <a:p>
            <a:pPr lvl="1"/>
            <a:r>
              <a:rPr lang="en-US" dirty="0"/>
              <a:t>Bandwidth: 3.99948GHz</a:t>
            </a:r>
          </a:p>
          <a:p>
            <a:pPr lvl="1"/>
            <a:r>
              <a:rPr lang="en-US" dirty="0" err="1"/>
              <a:t>R</a:t>
            </a:r>
            <a:r>
              <a:rPr lang="en-US" baseline="-25000" dirty="0" err="1"/>
              <a:t>max</a:t>
            </a:r>
            <a:r>
              <a:rPr lang="en-US" baseline="-25000" dirty="0"/>
              <a:t> </a:t>
            </a:r>
            <a:r>
              <a:rPr lang="en-US" dirty="0"/>
              <a:t>= 3m</a:t>
            </a:r>
          </a:p>
          <a:p>
            <a:pPr lvl="1"/>
            <a:r>
              <a:rPr lang="en-US" dirty="0"/>
              <a:t>Slope: 99.987 Hz/s</a:t>
            </a:r>
          </a:p>
          <a:p>
            <a:pPr lvl="1"/>
            <a:r>
              <a:rPr lang="en-US" dirty="0"/>
              <a:t>Sample Rate: 2000 </a:t>
            </a:r>
            <a:r>
              <a:rPr lang="en-US" dirty="0" err="1"/>
              <a:t>ksps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mmWave Radar for Gesture Recognition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292ED-651A-4D9B-9838-1753503C3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994" y="1972570"/>
            <a:ext cx="2761310" cy="369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261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35"/>
            <a:ext cx="9144000" cy="406400"/>
          </a:xfrm>
        </p:spPr>
        <p:txBody>
          <a:bodyPr>
            <a:noAutofit/>
          </a:bodyPr>
          <a:lstStyle/>
          <a:p>
            <a:pPr eaLnBrk="1" hangingPunct="1"/>
            <a:r>
              <a:rPr lang="en-US" sz="2800" b="1" cap="small" dirty="0">
                <a:solidFill>
                  <a:srgbClr val="FF0000"/>
                </a:solidFill>
                <a:effectLst/>
              </a:rPr>
              <a:t>Revised Schedule after TI Feedback</a:t>
            </a:r>
            <a:endParaRPr lang="en-US" altLang="en-US" sz="2800" b="1" dirty="0">
              <a:solidFill>
                <a:srgbClr val="FF0000"/>
              </a:solidFill>
              <a:cs typeface="Arial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380998" y="1143000"/>
          <a:ext cx="8305801" cy="5064920"/>
        </p:xfrm>
        <a:graphic>
          <a:graphicData uri="http://schemas.openxmlformats.org/drawingml/2006/table">
            <a:tbl>
              <a:tblPr firstRow="1" firstCol="1" bandRow="1"/>
              <a:tblGrid>
                <a:gridCol w="1114845">
                  <a:extLst>
                    <a:ext uri="{9D8B030D-6E8A-4147-A177-3AD203B41FA5}">
                      <a16:colId xmlns:a16="http://schemas.microsoft.com/office/drawing/2014/main" val="2695415467"/>
                    </a:ext>
                  </a:extLst>
                </a:gridCol>
                <a:gridCol w="1457474">
                  <a:extLst>
                    <a:ext uri="{9D8B030D-6E8A-4147-A177-3AD203B41FA5}">
                      <a16:colId xmlns:a16="http://schemas.microsoft.com/office/drawing/2014/main" val="3521680705"/>
                    </a:ext>
                  </a:extLst>
                </a:gridCol>
                <a:gridCol w="1451449">
                  <a:extLst>
                    <a:ext uri="{9D8B030D-6E8A-4147-A177-3AD203B41FA5}">
                      <a16:colId xmlns:a16="http://schemas.microsoft.com/office/drawing/2014/main" val="3274043311"/>
                    </a:ext>
                  </a:extLst>
                </a:gridCol>
                <a:gridCol w="1415292">
                  <a:extLst>
                    <a:ext uri="{9D8B030D-6E8A-4147-A177-3AD203B41FA5}">
                      <a16:colId xmlns:a16="http://schemas.microsoft.com/office/drawing/2014/main" val="3490009826"/>
                    </a:ext>
                  </a:extLst>
                </a:gridCol>
                <a:gridCol w="1394631">
                  <a:extLst>
                    <a:ext uri="{9D8B030D-6E8A-4147-A177-3AD203B41FA5}">
                      <a16:colId xmlns:a16="http://schemas.microsoft.com/office/drawing/2014/main" val="865369793"/>
                    </a:ext>
                  </a:extLst>
                </a:gridCol>
                <a:gridCol w="1472110">
                  <a:extLst>
                    <a:ext uri="{9D8B030D-6E8A-4147-A177-3AD203B41FA5}">
                      <a16:colId xmlns:a16="http://schemas.microsoft.com/office/drawing/2014/main" val="1166465792"/>
                    </a:ext>
                  </a:extLst>
                </a:gridCol>
              </a:tblGrid>
              <a:tr h="2317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Year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5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6127049"/>
                  </a:ext>
                </a:extLst>
              </a:tr>
              <a:tr h="26819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Milestones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Develop a detailed mathematical model for THz FPA with reflectors and THz transceivers.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Develop a geometric reference model including Doppler shift patterns for 3D gesture recognition and motion detection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Software implementation of machine learning algorithms for THz sensing/imaging.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Complete 24/77 GHz hardware demonstrator with existing chipsets to achieve millimeter-scale accuracy in 3D gesture recognition and motion recognition.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Develop multi antenna signal processing to reduce speckles and to correct reflector aberration and machine learning techniques.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Software implementation of real-time multi antenna signal processing techniques and machine learning algorithms for THz-FPA on a custom CPU+GPU.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Refine the mathematical models of THz-FPA and geometric models based on 77 GHz demonstrator results.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Verify and fine tune low complexity algorithms with THz FPA on silicon with TI and center collaborators.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Software implementation of machine learning algorithms on a custom CPU+GPU for THz sensors.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Finalize the algorithms to eliminate errors due to multipath.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1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(If all the milestones are met and authorized by TI)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Build and characterize optimized resolution limits of THz FPA with THz chipsets incorporating reflectors and machine learning on CPU/GPU/FPGA for 3D gesture and motion recognition. Characterize the performance limits of aberration mitigation algorithms.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9138959"/>
                  </a:ext>
                </a:extLst>
              </a:tr>
              <a:tr h="20393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Deliverables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Report on the mathematical model of THz FPA with reflectors and THz radios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Report on geometric models for 3D gesture recognition and the machine learning algorithms for THz sensing/imaging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 Report on measurement results using 24/77 GHz demonstrator.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Software implementation of   multi antenna signal processing and machine learning for THz-FPA gesture and motion detection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Report on software implementation and refined mathematical models of the end-to-end sensing and imaging system with machine learning algorithms. Report on the algorithms to increase field of view.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  Report on measurement results on the performance limits of multiantenna signal processing algorithms and machine learning techniques used in THz-FPA sensors.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  Report on measurement results of fully functional THz-FPA imager enabled by real-time </a:t>
                      </a:r>
                      <a:r>
                        <a:rPr lang="en-US" sz="1000" i="1" dirty="0" err="1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multiantenna</a:t>
                      </a:r>
                      <a:r>
                        <a:rPr lang="en-US" sz="1000" i="1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 signal processing algorithms and machine learning. CPU/GPU/FPGA software.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 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9704185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2895600" y="998522"/>
            <a:ext cx="3048000" cy="5334000"/>
          </a:xfrm>
          <a:prstGeom prst="roundRect">
            <a:avLst/>
          </a:prstGeom>
          <a:noFill/>
          <a:ln>
            <a:solidFill>
              <a:srgbClr val="FF33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TI FTRC on MM-Wave and High Frequency Microsystems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87CD8B-5C45-41C4-863B-1E86718A44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195F34-6907-490B-BEB0-BBF89DE76A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21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ECE9D-1AEB-4217-B2E9-CC3019ADE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pPr eaLnBrk="1" hangingPunct="1"/>
            <a:r>
              <a:rPr lang="en-US" sz="3600" b="1" dirty="0">
                <a:solidFill>
                  <a:srgbClr val="FF0000"/>
                </a:solidFill>
              </a:rPr>
              <a:t>Dynamic Hand Gesture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A8359-00EC-494D-B31E-6EE6072A9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3032154"/>
          </a:xfrm>
        </p:spPr>
        <p:txBody>
          <a:bodyPr>
            <a:normAutofit/>
          </a:bodyPr>
          <a:lstStyle/>
          <a:p>
            <a:r>
              <a:rPr lang="en-US" dirty="0"/>
              <a:t>Consider two dynamic hand gestures, pushing (down) and pulling (up)</a:t>
            </a:r>
          </a:p>
          <a:p>
            <a:r>
              <a:rPr lang="en-US" dirty="0"/>
              <a:t>We expect the pushing (down) motion to result in a positive velocity as it is coming towards the radar.</a:t>
            </a:r>
          </a:p>
          <a:p>
            <a:r>
              <a:rPr lang="en-US" dirty="0"/>
              <a:t>Similarly, we expect the pulling (up) motion to result in a negative velocity.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162299" y="3810000"/>
            <a:ext cx="2019301" cy="1581953"/>
            <a:chOff x="2971800" y="3699608"/>
            <a:chExt cx="3305838" cy="242597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18A0F7A-ED29-43B0-B6D9-B7D26F18F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1800" y="4343400"/>
              <a:ext cx="3305838" cy="1264483"/>
            </a:xfrm>
            <a:prstGeom prst="rect">
              <a:avLst/>
            </a:prstGeom>
          </p:spPr>
        </p:pic>
        <p:sp>
          <p:nvSpPr>
            <p:cNvPr id="5" name="Arrow: Down 4">
              <a:extLst>
                <a:ext uri="{FF2B5EF4-FFF2-40B4-BE49-F238E27FC236}">
                  <a16:creationId xmlns:a16="http://schemas.microsoft.com/office/drawing/2014/main" id="{B1AF102B-46BB-43E4-80A5-13FDE7AFB1CA}"/>
                </a:ext>
              </a:extLst>
            </p:cNvPr>
            <p:cNvSpPr/>
            <p:nvPr/>
          </p:nvSpPr>
          <p:spPr>
            <a:xfrm>
              <a:off x="4047655" y="5407281"/>
              <a:ext cx="440872" cy="58083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13D8FA5C-D98D-48B3-994A-77A616E059BC}"/>
                </a:ext>
              </a:extLst>
            </p:cNvPr>
            <p:cNvSpPr/>
            <p:nvPr/>
          </p:nvSpPr>
          <p:spPr>
            <a:xfrm rot="10800000">
              <a:off x="4047655" y="3699608"/>
              <a:ext cx="440872" cy="58083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92B37B9-0E7A-4577-9D07-17E42FA11B3D}"/>
                </a:ext>
              </a:extLst>
            </p:cNvPr>
            <p:cNvSpPr txBox="1"/>
            <p:nvPr/>
          </p:nvSpPr>
          <p:spPr>
            <a:xfrm>
              <a:off x="4567142" y="3863317"/>
              <a:ext cx="1460999" cy="566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Pulling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A5E853-3656-4162-885D-8C87CAC57B87}"/>
                </a:ext>
              </a:extLst>
            </p:cNvPr>
            <p:cNvSpPr txBox="1"/>
            <p:nvPr/>
          </p:nvSpPr>
          <p:spPr>
            <a:xfrm>
              <a:off x="4567142" y="5559198"/>
              <a:ext cx="1710496" cy="566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Pushing</a:t>
              </a:r>
            </a:p>
          </p:txBody>
        </p:sp>
      </p:grpSp>
      <p:sp>
        <p:nvSpPr>
          <p:cNvPr id="8" name="Rectangle 7"/>
          <p:cNvSpPr/>
          <p:nvPr/>
        </p:nvSpPr>
        <p:spPr bwMode="auto">
          <a:xfrm>
            <a:off x="2590800" y="6038848"/>
            <a:ext cx="2666999" cy="381000"/>
          </a:xfrm>
          <a:prstGeom prst="rect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RADAR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TI FTRC on MM-Wave and High Frequency Microsystems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85E32E4-2EE7-435B-A674-ABAE5B8A24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195F34-6907-490B-BEB0-BBF89DE76AD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42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solidFill>
                  <a:srgbClr val="FF0000"/>
                </a:solidFill>
              </a:rPr>
              <a:t>Doppler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Pulling up vs pushing down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21" r="5435"/>
          <a:stretch/>
        </p:blipFill>
        <p:spPr>
          <a:xfrm>
            <a:off x="304800" y="1981200"/>
            <a:ext cx="4114800" cy="3505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00" t="3333" r="6667"/>
          <a:stretch/>
        </p:blipFill>
        <p:spPr>
          <a:xfrm>
            <a:off x="4724400" y="2080241"/>
            <a:ext cx="4010025" cy="338710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TI FTRC on MM-Wave and High Frequency Microsystems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C308F-BB60-49DD-BD87-29C8035BC0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195F34-6907-490B-BEB0-BBF89DE76AD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681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solidFill>
                  <a:srgbClr val="FF0000"/>
                </a:solidFill>
              </a:rPr>
              <a:t>Dynamic Hand Gesture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609600"/>
          </a:xfrm>
        </p:spPr>
        <p:txBody>
          <a:bodyPr/>
          <a:lstStyle/>
          <a:p>
            <a:r>
              <a:rPr lang="en-US" dirty="0"/>
              <a:t>Range Frequency-Slow Time Analysis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819" y="1708536"/>
            <a:ext cx="4278181" cy="35238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400" y="1697325"/>
            <a:ext cx="4489600" cy="3546306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TI FTRC on MM-Wave and High Frequency Microsystems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F8D524-9D08-44FA-91CA-CB86918809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195F34-6907-490B-BEB0-BBF89DE76AD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8163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F4CEC05-C97D-4D5A-AA9D-2B094DC3DE1F}"/>
              </a:ext>
            </a:extLst>
          </p:cNvPr>
          <p:cNvSpPr/>
          <p:nvPr/>
        </p:nvSpPr>
        <p:spPr bwMode="auto">
          <a:xfrm>
            <a:off x="1318860" y="1651631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2938037-E156-4B2D-925A-F4DFE9676289}"/>
              </a:ext>
            </a:extLst>
          </p:cNvPr>
          <p:cNvSpPr/>
          <p:nvPr/>
        </p:nvSpPr>
        <p:spPr bwMode="auto">
          <a:xfrm>
            <a:off x="1883890" y="1651630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88FC76A4-3C18-4FBE-8014-7CAEC98A8EF5}"/>
              </a:ext>
            </a:extLst>
          </p:cNvPr>
          <p:cNvSpPr/>
          <p:nvPr/>
        </p:nvSpPr>
        <p:spPr bwMode="auto">
          <a:xfrm>
            <a:off x="2448920" y="1651630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0027801-1980-4F84-8F6F-7FAB15EA34BA}"/>
              </a:ext>
            </a:extLst>
          </p:cNvPr>
          <p:cNvSpPr/>
          <p:nvPr/>
        </p:nvSpPr>
        <p:spPr bwMode="auto">
          <a:xfrm>
            <a:off x="2982320" y="1645879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0BDD1213-23DE-4957-BB93-B3A8A38F590B}"/>
              </a:ext>
            </a:extLst>
          </p:cNvPr>
          <p:cNvSpPr/>
          <p:nvPr/>
        </p:nvSpPr>
        <p:spPr bwMode="auto">
          <a:xfrm>
            <a:off x="1318860" y="2193014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949ED390-04C0-49E2-8AD3-238951CF8A6E}"/>
              </a:ext>
            </a:extLst>
          </p:cNvPr>
          <p:cNvSpPr/>
          <p:nvPr/>
        </p:nvSpPr>
        <p:spPr bwMode="auto">
          <a:xfrm>
            <a:off x="1883890" y="2193013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FEE4EFF-166F-4D4B-B74E-BB3C2BCD9696}"/>
              </a:ext>
            </a:extLst>
          </p:cNvPr>
          <p:cNvSpPr/>
          <p:nvPr/>
        </p:nvSpPr>
        <p:spPr bwMode="auto">
          <a:xfrm>
            <a:off x="2448920" y="2193013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3E54EA4-A4A9-47D1-8ED7-19172F0EE5EA}"/>
              </a:ext>
            </a:extLst>
          </p:cNvPr>
          <p:cNvSpPr/>
          <p:nvPr/>
        </p:nvSpPr>
        <p:spPr bwMode="auto">
          <a:xfrm>
            <a:off x="2982320" y="2187262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581174F-0132-405D-89E0-8B9C36F296BF}"/>
              </a:ext>
            </a:extLst>
          </p:cNvPr>
          <p:cNvSpPr/>
          <p:nvPr/>
        </p:nvSpPr>
        <p:spPr bwMode="auto">
          <a:xfrm>
            <a:off x="1318860" y="2728646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5682A7D0-F897-4AAC-ADFF-8546CD5E0A3F}"/>
              </a:ext>
            </a:extLst>
          </p:cNvPr>
          <p:cNvSpPr/>
          <p:nvPr/>
        </p:nvSpPr>
        <p:spPr bwMode="auto">
          <a:xfrm>
            <a:off x="1883890" y="2728645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3999A166-88E8-4C9D-B556-805EAF7FEAB2}"/>
              </a:ext>
            </a:extLst>
          </p:cNvPr>
          <p:cNvSpPr/>
          <p:nvPr/>
        </p:nvSpPr>
        <p:spPr bwMode="auto">
          <a:xfrm>
            <a:off x="2448920" y="2728645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C4BA617-AF07-4A59-B363-5C89C2656D14}"/>
              </a:ext>
            </a:extLst>
          </p:cNvPr>
          <p:cNvSpPr/>
          <p:nvPr/>
        </p:nvSpPr>
        <p:spPr bwMode="auto">
          <a:xfrm>
            <a:off x="2982320" y="2722894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D37B1F09-4014-4359-A196-4985CE6B0368}"/>
              </a:ext>
            </a:extLst>
          </p:cNvPr>
          <p:cNvSpPr/>
          <p:nvPr/>
        </p:nvSpPr>
        <p:spPr bwMode="auto">
          <a:xfrm>
            <a:off x="1318860" y="3290649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B42A1630-7313-4575-91A6-37643F57B664}"/>
              </a:ext>
            </a:extLst>
          </p:cNvPr>
          <p:cNvSpPr/>
          <p:nvPr/>
        </p:nvSpPr>
        <p:spPr bwMode="auto">
          <a:xfrm>
            <a:off x="1883890" y="3290648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556A1F27-D5FB-455C-864E-C84DE3F8E608}"/>
              </a:ext>
            </a:extLst>
          </p:cNvPr>
          <p:cNvSpPr/>
          <p:nvPr/>
        </p:nvSpPr>
        <p:spPr bwMode="auto">
          <a:xfrm>
            <a:off x="2448920" y="3290648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9FD9565D-A310-4A49-8519-8C64D07DF120}"/>
              </a:ext>
            </a:extLst>
          </p:cNvPr>
          <p:cNvSpPr/>
          <p:nvPr/>
        </p:nvSpPr>
        <p:spPr bwMode="auto">
          <a:xfrm>
            <a:off x="2982320" y="3284897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DB59EB6-374C-469E-8639-1C26F2EDA5E4}"/>
              </a:ext>
            </a:extLst>
          </p:cNvPr>
          <p:cNvSpPr/>
          <p:nvPr/>
        </p:nvSpPr>
        <p:spPr bwMode="auto">
          <a:xfrm>
            <a:off x="1318860" y="5325197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6590431-5F4D-4766-A8EB-5DBF97983F48}"/>
              </a:ext>
            </a:extLst>
          </p:cNvPr>
          <p:cNvSpPr/>
          <p:nvPr/>
        </p:nvSpPr>
        <p:spPr bwMode="auto">
          <a:xfrm>
            <a:off x="1883890" y="5325196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9D9F91A-6FB1-4E51-A340-D1591BDF99FB}"/>
              </a:ext>
            </a:extLst>
          </p:cNvPr>
          <p:cNvSpPr/>
          <p:nvPr/>
        </p:nvSpPr>
        <p:spPr bwMode="auto">
          <a:xfrm>
            <a:off x="2448920" y="5325196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D0FCD6BA-3D5A-4802-BD8F-7EF5497E9B6B}"/>
              </a:ext>
            </a:extLst>
          </p:cNvPr>
          <p:cNvSpPr/>
          <p:nvPr/>
        </p:nvSpPr>
        <p:spPr bwMode="auto">
          <a:xfrm>
            <a:off x="2982320" y="5319445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7B71FE0D-764A-432E-BB69-024D9AA9541D}"/>
              </a:ext>
            </a:extLst>
          </p:cNvPr>
          <p:cNvSpPr/>
          <p:nvPr/>
        </p:nvSpPr>
        <p:spPr bwMode="auto">
          <a:xfrm>
            <a:off x="1318860" y="5929046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608F80F1-4762-41D5-9EA1-EB831BD773FF}"/>
              </a:ext>
            </a:extLst>
          </p:cNvPr>
          <p:cNvSpPr/>
          <p:nvPr/>
        </p:nvSpPr>
        <p:spPr bwMode="auto">
          <a:xfrm>
            <a:off x="1883890" y="5929045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4ACC5710-006B-4FF2-B4E9-255E6A09FAE9}"/>
              </a:ext>
            </a:extLst>
          </p:cNvPr>
          <p:cNvSpPr/>
          <p:nvPr/>
        </p:nvSpPr>
        <p:spPr bwMode="auto">
          <a:xfrm>
            <a:off x="2448920" y="5929045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48EC54B3-4387-4B77-B718-D36FA32D49D4}"/>
              </a:ext>
            </a:extLst>
          </p:cNvPr>
          <p:cNvSpPr/>
          <p:nvPr/>
        </p:nvSpPr>
        <p:spPr bwMode="auto">
          <a:xfrm>
            <a:off x="2982320" y="5923294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3145FFF-654D-4FA5-930A-FAD090D7D849}"/>
              </a:ext>
            </a:extLst>
          </p:cNvPr>
          <p:cNvSpPr/>
          <p:nvPr/>
        </p:nvSpPr>
        <p:spPr bwMode="auto">
          <a:xfrm>
            <a:off x="1471260" y="3947846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0A40D55-D446-4628-84E5-962DA08C660D}"/>
              </a:ext>
            </a:extLst>
          </p:cNvPr>
          <p:cNvSpPr/>
          <p:nvPr/>
        </p:nvSpPr>
        <p:spPr bwMode="auto">
          <a:xfrm>
            <a:off x="1471260" y="4158474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3AAB581-160E-45DE-B323-6D6B9383D988}"/>
              </a:ext>
            </a:extLst>
          </p:cNvPr>
          <p:cNvSpPr/>
          <p:nvPr/>
        </p:nvSpPr>
        <p:spPr bwMode="auto">
          <a:xfrm>
            <a:off x="1471260" y="4391028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5F60932-58E7-446A-81BC-A5F9B30933F5}"/>
              </a:ext>
            </a:extLst>
          </p:cNvPr>
          <p:cNvSpPr/>
          <p:nvPr/>
        </p:nvSpPr>
        <p:spPr bwMode="auto">
          <a:xfrm>
            <a:off x="1471260" y="4601656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BAE85A0-55EE-485C-B379-E7E044C32DCF}"/>
              </a:ext>
            </a:extLst>
          </p:cNvPr>
          <p:cNvSpPr/>
          <p:nvPr/>
        </p:nvSpPr>
        <p:spPr bwMode="auto">
          <a:xfrm>
            <a:off x="2081938" y="3947846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A68EBBD-E0CC-4AD1-B839-E41D0CBB247C}"/>
              </a:ext>
            </a:extLst>
          </p:cNvPr>
          <p:cNvSpPr/>
          <p:nvPr/>
        </p:nvSpPr>
        <p:spPr bwMode="auto">
          <a:xfrm>
            <a:off x="2081938" y="4158474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25E2932-F365-4851-8D9A-90D022C1FBC2}"/>
              </a:ext>
            </a:extLst>
          </p:cNvPr>
          <p:cNvSpPr/>
          <p:nvPr/>
        </p:nvSpPr>
        <p:spPr bwMode="auto">
          <a:xfrm>
            <a:off x="2081938" y="4391028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1CC7F4DD-0783-4DD4-9870-6A95C90A93FF}"/>
              </a:ext>
            </a:extLst>
          </p:cNvPr>
          <p:cNvSpPr/>
          <p:nvPr/>
        </p:nvSpPr>
        <p:spPr bwMode="auto">
          <a:xfrm>
            <a:off x="2081938" y="4601656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5AB7DFAE-58F6-460D-A8A6-C88CCFC74F72}"/>
              </a:ext>
            </a:extLst>
          </p:cNvPr>
          <p:cNvSpPr/>
          <p:nvPr/>
        </p:nvSpPr>
        <p:spPr bwMode="auto">
          <a:xfrm>
            <a:off x="2654516" y="3955035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8BFBA615-CC29-4F82-885F-90F5BF584E75}"/>
              </a:ext>
            </a:extLst>
          </p:cNvPr>
          <p:cNvSpPr/>
          <p:nvPr/>
        </p:nvSpPr>
        <p:spPr bwMode="auto">
          <a:xfrm>
            <a:off x="2654516" y="4165663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050128AE-C6F2-4616-BFDB-702B2827D8D1}"/>
              </a:ext>
            </a:extLst>
          </p:cNvPr>
          <p:cNvSpPr/>
          <p:nvPr/>
        </p:nvSpPr>
        <p:spPr bwMode="auto">
          <a:xfrm>
            <a:off x="2654516" y="4398217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42DFF8A-97BF-48D1-A02C-DBCF3376C299}"/>
              </a:ext>
            </a:extLst>
          </p:cNvPr>
          <p:cNvSpPr/>
          <p:nvPr/>
        </p:nvSpPr>
        <p:spPr bwMode="auto">
          <a:xfrm>
            <a:off x="2654516" y="4608845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4A171CF-069E-476B-BD7D-F9600474183F}"/>
              </a:ext>
            </a:extLst>
          </p:cNvPr>
          <p:cNvSpPr/>
          <p:nvPr/>
        </p:nvSpPr>
        <p:spPr bwMode="auto">
          <a:xfrm>
            <a:off x="3191510" y="3955035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A8A5088-2574-4C63-8A47-34389BE6BAC0}"/>
              </a:ext>
            </a:extLst>
          </p:cNvPr>
          <p:cNvSpPr/>
          <p:nvPr/>
        </p:nvSpPr>
        <p:spPr bwMode="auto">
          <a:xfrm>
            <a:off x="3191510" y="4165663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77ECEE1-5428-459D-99FA-DD19DABC14A7}"/>
              </a:ext>
            </a:extLst>
          </p:cNvPr>
          <p:cNvSpPr/>
          <p:nvPr/>
        </p:nvSpPr>
        <p:spPr bwMode="auto">
          <a:xfrm>
            <a:off x="3191510" y="4398217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5D4AA6A-9504-4CAD-8188-E50E1D67E378}"/>
              </a:ext>
            </a:extLst>
          </p:cNvPr>
          <p:cNvSpPr/>
          <p:nvPr/>
        </p:nvSpPr>
        <p:spPr bwMode="auto">
          <a:xfrm>
            <a:off x="3191510" y="4608845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D8D8A036-5F1F-400C-A73B-7EB438EB3FCD}"/>
              </a:ext>
            </a:extLst>
          </p:cNvPr>
          <p:cNvSpPr/>
          <p:nvPr/>
        </p:nvSpPr>
        <p:spPr bwMode="auto">
          <a:xfrm>
            <a:off x="3526568" y="1651631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BC83F192-3836-4D6B-9D5C-C720CCC5BE16}"/>
              </a:ext>
            </a:extLst>
          </p:cNvPr>
          <p:cNvSpPr/>
          <p:nvPr/>
        </p:nvSpPr>
        <p:spPr bwMode="auto">
          <a:xfrm>
            <a:off x="5210026" y="1645879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CE957C47-A70A-4E6A-ACA5-17C261E36744}"/>
              </a:ext>
            </a:extLst>
          </p:cNvPr>
          <p:cNvSpPr/>
          <p:nvPr/>
        </p:nvSpPr>
        <p:spPr bwMode="auto">
          <a:xfrm>
            <a:off x="5775056" y="1645879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EBEC599E-C6D7-4F68-9AE7-5BF659A49F14}"/>
              </a:ext>
            </a:extLst>
          </p:cNvPr>
          <p:cNvSpPr/>
          <p:nvPr/>
        </p:nvSpPr>
        <p:spPr bwMode="auto">
          <a:xfrm>
            <a:off x="6308456" y="1640128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09E4CCA9-9C0E-49EC-9247-B6A8AF10A3C1}"/>
              </a:ext>
            </a:extLst>
          </p:cNvPr>
          <p:cNvSpPr/>
          <p:nvPr/>
        </p:nvSpPr>
        <p:spPr bwMode="auto">
          <a:xfrm>
            <a:off x="3526568" y="2193014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40B1D6ED-7EC6-4D5C-A207-259716BDF2FC}"/>
              </a:ext>
            </a:extLst>
          </p:cNvPr>
          <p:cNvSpPr/>
          <p:nvPr/>
        </p:nvSpPr>
        <p:spPr bwMode="auto">
          <a:xfrm>
            <a:off x="5210026" y="2187262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0047AFCA-7985-47D5-B465-EE0CEFD70D51}"/>
              </a:ext>
            </a:extLst>
          </p:cNvPr>
          <p:cNvSpPr/>
          <p:nvPr/>
        </p:nvSpPr>
        <p:spPr bwMode="auto">
          <a:xfrm>
            <a:off x="5775056" y="2187262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E07B1B60-F9FA-4B35-9012-1D3300A93801}"/>
              </a:ext>
            </a:extLst>
          </p:cNvPr>
          <p:cNvSpPr/>
          <p:nvPr/>
        </p:nvSpPr>
        <p:spPr bwMode="auto">
          <a:xfrm>
            <a:off x="6308456" y="2181511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E2547C32-C51F-43C4-9AD9-454EB559717B}"/>
              </a:ext>
            </a:extLst>
          </p:cNvPr>
          <p:cNvSpPr/>
          <p:nvPr/>
        </p:nvSpPr>
        <p:spPr bwMode="auto">
          <a:xfrm>
            <a:off x="3526568" y="2728646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21C9C041-BAC9-4E66-BD50-D33CCCFE8985}"/>
              </a:ext>
            </a:extLst>
          </p:cNvPr>
          <p:cNvSpPr/>
          <p:nvPr/>
        </p:nvSpPr>
        <p:spPr bwMode="auto">
          <a:xfrm>
            <a:off x="5210026" y="2722894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DA43FB81-D6A3-4C44-ACFC-62EDBC80ADBA}"/>
              </a:ext>
            </a:extLst>
          </p:cNvPr>
          <p:cNvSpPr/>
          <p:nvPr/>
        </p:nvSpPr>
        <p:spPr bwMode="auto">
          <a:xfrm>
            <a:off x="5775056" y="2722894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CE504686-3661-4304-A043-0323929F851F}"/>
              </a:ext>
            </a:extLst>
          </p:cNvPr>
          <p:cNvSpPr/>
          <p:nvPr/>
        </p:nvSpPr>
        <p:spPr bwMode="auto">
          <a:xfrm>
            <a:off x="6308456" y="2717143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C1CF74B2-B860-41EE-844D-2AA5F5BF0F08}"/>
              </a:ext>
            </a:extLst>
          </p:cNvPr>
          <p:cNvSpPr/>
          <p:nvPr/>
        </p:nvSpPr>
        <p:spPr bwMode="auto">
          <a:xfrm>
            <a:off x="3526568" y="3290649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FB344013-D5A4-4608-95C1-BFF7E0AB7980}"/>
              </a:ext>
            </a:extLst>
          </p:cNvPr>
          <p:cNvSpPr/>
          <p:nvPr/>
        </p:nvSpPr>
        <p:spPr bwMode="auto">
          <a:xfrm>
            <a:off x="5210026" y="3284897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A4416DB6-2E41-4B17-8BDC-5B4505DE67C8}"/>
              </a:ext>
            </a:extLst>
          </p:cNvPr>
          <p:cNvSpPr/>
          <p:nvPr/>
        </p:nvSpPr>
        <p:spPr bwMode="auto">
          <a:xfrm>
            <a:off x="5775056" y="3284897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63B61AC7-754A-44FE-88DB-CA7B2B65B7C5}"/>
              </a:ext>
            </a:extLst>
          </p:cNvPr>
          <p:cNvSpPr/>
          <p:nvPr/>
        </p:nvSpPr>
        <p:spPr bwMode="auto">
          <a:xfrm>
            <a:off x="6308456" y="3279146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0DFB1BD9-B0DB-4DF9-B93F-9551234141C8}"/>
              </a:ext>
            </a:extLst>
          </p:cNvPr>
          <p:cNvSpPr/>
          <p:nvPr/>
        </p:nvSpPr>
        <p:spPr bwMode="auto">
          <a:xfrm>
            <a:off x="3526568" y="5325197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E09F3710-0F18-4DCD-AB3C-66080BE9C81E}"/>
              </a:ext>
            </a:extLst>
          </p:cNvPr>
          <p:cNvSpPr/>
          <p:nvPr/>
        </p:nvSpPr>
        <p:spPr bwMode="auto">
          <a:xfrm>
            <a:off x="5210026" y="5319445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903529B0-F407-4D72-B63E-DA94E7626636}"/>
              </a:ext>
            </a:extLst>
          </p:cNvPr>
          <p:cNvSpPr/>
          <p:nvPr/>
        </p:nvSpPr>
        <p:spPr bwMode="auto">
          <a:xfrm>
            <a:off x="5775056" y="5319445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CD551645-7AEA-4C9B-9ADA-3CBD09616E50}"/>
              </a:ext>
            </a:extLst>
          </p:cNvPr>
          <p:cNvSpPr/>
          <p:nvPr/>
        </p:nvSpPr>
        <p:spPr bwMode="auto">
          <a:xfrm>
            <a:off x="6308456" y="5313694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78B5AC2D-0483-4B85-B729-313B99DBBCE3}"/>
              </a:ext>
            </a:extLst>
          </p:cNvPr>
          <p:cNvSpPr/>
          <p:nvPr/>
        </p:nvSpPr>
        <p:spPr bwMode="auto">
          <a:xfrm>
            <a:off x="3526568" y="5929046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A8D031C7-1715-4583-A101-2CBF11D38628}"/>
              </a:ext>
            </a:extLst>
          </p:cNvPr>
          <p:cNvSpPr/>
          <p:nvPr/>
        </p:nvSpPr>
        <p:spPr bwMode="auto">
          <a:xfrm>
            <a:off x="5210026" y="5923294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97D3755A-B7E2-4680-9B43-6476C29A5F05}"/>
              </a:ext>
            </a:extLst>
          </p:cNvPr>
          <p:cNvSpPr/>
          <p:nvPr/>
        </p:nvSpPr>
        <p:spPr bwMode="auto">
          <a:xfrm>
            <a:off x="5775056" y="5923294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6C620717-2927-4B3C-B1FB-516EAA74501A}"/>
              </a:ext>
            </a:extLst>
          </p:cNvPr>
          <p:cNvSpPr/>
          <p:nvPr/>
        </p:nvSpPr>
        <p:spPr bwMode="auto">
          <a:xfrm>
            <a:off x="6308456" y="5917543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37F13715-CFC4-473E-9023-71A2AA9DA603}"/>
              </a:ext>
            </a:extLst>
          </p:cNvPr>
          <p:cNvSpPr/>
          <p:nvPr/>
        </p:nvSpPr>
        <p:spPr bwMode="auto">
          <a:xfrm>
            <a:off x="3678968" y="3947846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8A6AD9D4-A213-4EE0-B792-EC56DEB2DABF}"/>
              </a:ext>
            </a:extLst>
          </p:cNvPr>
          <p:cNvSpPr/>
          <p:nvPr/>
        </p:nvSpPr>
        <p:spPr bwMode="auto">
          <a:xfrm>
            <a:off x="3678968" y="4158474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7BF9D364-649F-4467-9ABD-6A1A6E4780DC}"/>
              </a:ext>
            </a:extLst>
          </p:cNvPr>
          <p:cNvSpPr/>
          <p:nvPr/>
        </p:nvSpPr>
        <p:spPr bwMode="auto">
          <a:xfrm>
            <a:off x="3678968" y="4391028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4CD4CD6B-42FB-405C-8C68-B2DC49F86094}"/>
              </a:ext>
            </a:extLst>
          </p:cNvPr>
          <p:cNvSpPr/>
          <p:nvPr/>
        </p:nvSpPr>
        <p:spPr bwMode="auto">
          <a:xfrm>
            <a:off x="3678968" y="4601656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21B4A41F-B773-41F9-A1C4-345D1A41E4D8}"/>
              </a:ext>
            </a:extLst>
          </p:cNvPr>
          <p:cNvSpPr/>
          <p:nvPr/>
        </p:nvSpPr>
        <p:spPr bwMode="auto">
          <a:xfrm>
            <a:off x="5408074" y="3942095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FC13A2D-B160-4571-B2FF-3AF51414905B}"/>
              </a:ext>
            </a:extLst>
          </p:cNvPr>
          <p:cNvSpPr/>
          <p:nvPr/>
        </p:nvSpPr>
        <p:spPr bwMode="auto">
          <a:xfrm>
            <a:off x="5408074" y="4152723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66CD98-590A-4DF5-BE66-BE9694C2331E}"/>
              </a:ext>
            </a:extLst>
          </p:cNvPr>
          <p:cNvSpPr/>
          <p:nvPr/>
        </p:nvSpPr>
        <p:spPr bwMode="auto">
          <a:xfrm>
            <a:off x="5408074" y="4385277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3FA7869-97E7-4D2F-9369-3F16C68D36A5}"/>
              </a:ext>
            </a:extLst>
          </p:cNvPr>
          <p:cNvSpPr/>
          <p:nvPr/>
        </p:nvSpPr>
        <p:spPr bwMode="auto">
          <a:xfrm>
            <a:off x="5408074" y="4595905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F0303B36-CA86-4C2B-A527-80D64F079916}"/>
              </a:ext>
            </a:extLst>
          </p:cNvPr>
          <p:cNvSpPr/>
          <p:nvPr/>
        </p:nvSpPr>
        <p:spPr bwMode="auto">
          <a:xfrm>
            <a:off x="5980652" y="3949284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91C91BFB-A23A-497D-BFA2-8174BCC88612}"/>
              </a:ext>
            </a:extLst>
          </p:cNvPr>
          <p:cNvSpPr/>
          <p:nvPr/>
        </p:nvSpPr>
        <p:spPr bwMode="auto">
          <a:xfrm>
            <a:off x="5980652" y="4159912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9EF2356-6ECB-4077-B1ED-05276B9E99BA}"/>
              </a:ext>
            </a:extLst>
          </p:cNvPr>
          <p:cNvSpPr/>
          <p:nvPr/>
        </p:nvSpPr>
        <p:spPr bwMode="auto">
          <a:xfrm>
            <a:off x="5980652" y="4392466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C54088A5-384E-48FB-A6FA-FF9A688268AE}"/>
              </a:ext>
            </a:extLst>
          </p:cNvPr>
          <p:cNvSpPr/>
          <p:nvPr/>
        </p:nvSpPr>
        <p:spPr bwMode="auto">
          <a:xfrm>
            <a:off x="5980652" y="4603094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A20F733-ECD3-4E49-988D-F949B6686CDA}"/>
              </a:ext>
            </a:extLst>
          </p:cNvPr>
          <p:cNvSpPr/>
          <p:nvPr/>
        </p:nvSpPr>
        <p:spPr bwMode="auto">
          <a:xfrm>
            <a:off x="6517646" y="3949284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7C65CC70-45E2-4842-9DEC-B05805949A76}"/>
              </a:ext>
            </a:extLst>
          </p:cNvPr>
          <p:cNvSpPr/>
          <p:nvPr/>
        </p:nvSpPr>
        <p:spPr bwMode="auto">
          <a:xfrm>
            <a:off x="6517646" y="4159912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A2FB5A8C-73A0-4762-991B-4EEDD92E8935}"/>
              </a:ext>
            </a:extLst>
          </p:cNvPr>
          <p:cNvSpPr/>
          <p:nvPr/>
        </p:nvSpPr>
        <p:spPr bwMode="auto">
          <a:xfrm>
            <a:off x="6517646" y="4392466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D2DA9C8A-3306-43BD-B5EE-C8337DF4B598}"/>
              </a:ext>
            </a:extLst>
          </p:cNvPr>
          <p:cNvSpPr/>
          <p:nvPr/>
        </p:nvSpPr>
        <p:spPr bwMode="auto">
          <a:xfrm>
            <a:off x="6517646" y="4603094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01329EA9-17B4-4C42-843D-BC69E895934D}"/>
              </a:ext>
            </a:extLst>
          </p:cNvPr>
          <p:cNvSpPr txBox="1"/>
          <p:nvPr/>
        </p:nvSpPr>
        <p:spPr>
          <a:xfrm>
            <a:off x="1324687" y="1288078"/>
            <a:ext cx="466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</a:rPr>
              <a:t>S1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20DD88A-99F9-4DB7-AC90-0ED0061637BA}"/>
              </a:ext>
            </a:extLst>
          </p:cNvPr>
          <p:cNvSpPr txBox="1"/>
          <p:nvPr/>
        </p:nvSpPr>
        <p:spPr>
          <a:xfrm>
            <a:off x="1864618" y="1278380"/>
            <a:ext cx="466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</a:rPr>
              <a:t>S2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85946F0-41FC-45F9-9280-35E80ADEDD69}"/>
              </a:ext>
            </a:extLst>
          </p:cNvPr>
          <p:cNvSpPr txBox="1"/>
          <p:nvPr/>
        </p:nvSpPr>
        <p:spPr>
          <a:xfrm>
            <a:off x="2408484" y="128193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/>
              </a:rPr>
              <a:t>S3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7973567-C6B3-492A-ABC5-1B6BE104D339}"/>
              </a:ext>
            </a:extLst>
          </p:cNvPr>
          <p:cNvSpPr txBox="1"/>
          <p:nvPr/>
        </p:nvSpPr>
        <p:spPr>
          <a:xfrm>
            <a:off x="2949795" y="126959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/>
              </a:rPr>
              <a:t>S4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79C6CA3-F217-4BCC-A167-E3BEAA4099DA}"/>
              </a:ext>
            </a:extLst>
          </p:cNvPr>
          <p:cNvSpPr txBox="1"/>
          <p:nvPr/>
        </p:nvSpPr>
        <p:spPr>
          <a:xfrm>
            <a:off x="3516152" y="1274463"/>
            <a:ext cx="466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</a:rPr>
              <a:t>S1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89DB7BD6-1A3C-4DDB-A693-BA25B4152DD0}"/>
              </a:ext>
            </a:extLst>
          </p:cNvPr>
          <p:cNvSpPr txBox="1"/>
          <p:nvPr/>
        </p:nvSpPr>
        <p:spPr>
          <a:xfrm>
            <a:off x="5183304" y="1270803"/>
            <a:ext cx="466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</a:rPr>
              <a:t>S2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86EF19D6-A758-4558-A9CA-05CFB4B60C77}"/>
              </a:ext>
            </a:extLst>
          </p:cNvPr>
          <p:cNvSpPr txBox="1"/>
          <p:nvPr/>
        </p:nvSpPr>
        <p:spPr>
          <a:xfrm>
            <a:off x="5765462" y="126588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/>
              </a:rPr>
              <a:t>S3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ADF0DC8-7A4B-47AB-889C-0C2A9E370BAE}"/>
              </a:ext>
            </a:extLst>
          </p:cNvPr>
          <p:cNvSpPr txBox="1"/>
          <p:nvPr/>
        </p:nvSpPr>
        <p:spPr>
          <a:xfrm>
            <a:off x="6330976" y="126019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/>
              </a:rPr>
              <a:t>S4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2D61AE9-E910-4EF1-AD41-D0BA401C5EAE}"/>
              </a:ext>
            </a:extLst>
          </p:cNvPr>
          <p:cNvSpPr/>
          <p:nvPr/>
        </p:nvSpPr>
        <p:spPr bwMode="auto">
          <a:xfrm>
            <a:off x="4224001" y="1851352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C1ABF71A-913E-4DA0-8B45-226F24AE5F39}"/>
              </a:ext>
            </a:extLst>
          </p:cNvPr>
          <p:cNvSpPr/>
          <p:nvPr/>
        </p:nvSpPr>
        <p:spPr bwMode="auto">
          <a:xfrm>
            <a:off x="4415895" y="1851352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EAA69CF-7713-42CC-BF05-9F7E02484CFB}"/>
              </a:ext>
            </a:extLst>
          </p:cNvPr>
          <p:cNvSpPr/>
          <p:nvPr/>
        </p:nvSpPr>
        <p:spPr bwMode="auto">
          <a:xfrm>
            <a:off x="4627678" y="1851352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5D85777-7290-4603-AA4F-AF3BC24A01C3}"/>
              </a:ext>
            </a:extLst>
          </p:cNvPr>
          <p:cNvSpPr/>
          <p:nvPr/>
        </p:nvSpPr>
        <p:spPr bwMode="auto">
          <a:xfrm>
            <a:off x="4806349" y="1851352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0069AB09-450D-4C4F-A2B7-957730877BDF}"/>
              </a:ext>
            </a:extLst>
          </p:cNvPr>
          <p:cNvSpPr/>
          <p:nvPr/>
        </p:nvSpPr>
        <p:spPr bwMode="auto">
          <a:xfrm>
            <a:off x="4206389" y="2300048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D2CF4C45-0B90-4349-87F4-39E59FE57B32}"/>
              </a:ext>
            </a:extLst>
          </p:cNvPr>
          <p:cNvSpPr/>
          <p:nvPr/>
        </p:nvSpPr>
        <p:spPr bwMode="auto">
          <a:xfrm>
            <a:off x="4398283" y="2300048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10B20068-F181-41AB-A5C6-473FC67D9FB2}"/>
              </a:ext>
            </a:extLst>
          </p:cNvPr>
          <p:cNvSpPr/>
          <p:nvPr/>
        </p:nvSpPr>
        <p:spPr bwMode="auto">
          <a:xfrm>
            <a:off x="4610066" y="2300048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123BF5A3-AC7D-4C72-BB09-BC11FDAA39B1}"/>
              </a:ext>
            </a:extLst>
          </p:cNvPr>
          <p:cNvSpPr/>
          <p:nvPr/>
        </p:nvSpPr>
        <p:spPr bwMode="auto">
          <a:xfrm>
            <a:off x="4788737" y="2300048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C7F05542-3F3C-47BC-99C9-733E7F61A56F}"/>
              </a:ext>
            </a:extLst>
          </p:cNvPr>
          <p:cNvSpPr/>
          <p:nvPr/>
        </p:nvSpPr>
        <p:spPr bwMode="auto">
          <a:xfrm>
            <a:off x="4244489" y="5775359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319A062E-331C-4C4B-BCFE-2F03AAB400A3}"/>
              </a:ext>
            </a:extLst>
          </p:cNvPr>
          <p:cNvSpPr/>
          <p:nvPr/>
        </p:nvSpPr>
        <p:spPr bwMode="auto">
          <a:xfrm>
            <a:off x="4436383" y="5775359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A6A347DE-0C0F-4764-A69F-7F034D4EB38D}"/>
              </a:ext>
            </a:extLst>
          </p:cNvPr>
          <p:cNvSpPr/>
          <p:nvPr/>
        </p:nvSpPr>
        <p:spPr bwMode="auto">
          <a:xfrm>
            <a:off x="4648166" y="5775359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42E3A6BA-71F2-4C79-8237-F6BD578AF883}"/>
              </a:ext>
            </a:extLst>
          </p:cNvPr>
          <p:cNvSpPr/>
          <p:nvPr/>
        </p:nvSpPr>
        <p:spPr bwMode="auto">
          <a:xfrm>
            <a:off x="4826837" y="5775359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DE19125-B1DB-4CC1-9910-DACD0C6F85D7}"/>
              </a:ext>
            </a:extLst>
          </p:cNvPr>
          <p:cNvSpPr/>
          <p:nvPr/>
        </p:nvSpPr>
        <p:spPr bwMode="auto">
          <a:xfrm>
            <a:off x="1299293" y="1258496"/>
            <a:ext cx="2167078" cy="347524"/>
          </a:xfrm>
          <a:prstGeom prst="rect">
            <a:avLst/>
          </a:prstGeom>
          <a:solidFill>
            <a:srgbClr val="0070C0">
              <a:alpha val="3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3CCD7514-0E91-4810-A384-AFAC83AD4973}"/>
              </a:ext>
            </a:extLst>
          </p:cNvPr>
          <p:cNvSpPr/>
          <p:nvPr/>
        </p:nvSpPr>
        <p:spPr bwMode="auto">
          <a:xfrm>
            <a:off x="4630692" y="1266052"/>
            <a:ext cx="2167078" cy="347524"/>
          </a:xfrm>
          <a:prstGeom prst="rect">
            <a:avLst/>
          </a:prstGeom>
          <a:solidFill>
            <a:srgbClr val="0070C0">
              <a:alpha val="3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64E04B50-B5EC-4385-9DE6-DD190F4FD8DA}"/>
              </a:ext>
            </a:extLst>
          </p:cNvPr>
          <p:cNvSpPr/>
          <p:nvPr/>
        </p:nvSpPr>
        <p:spPr bwMode="auto">
          <a:xfrm>
            <a:off x="4226826" y="1411134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FC2AEBFA-3571-4C5A-82EF-D6F392FAECEF}"/>
              </a:ext>
            </a:extLst>
          </p:cNvPr>
          <p:cNvSpPr/>
          <p:nvPr/>
        </p:nvSpPr>
        <p:spPr bwMode="auto">
          <a:xfrm>
            <a:off x="4418720" y="1411134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4F4A443C-8DA5-4DA8-AD1F-669A9C006687}"/>
              </a:ext>
            </a:extLst>
          </p:cNvPr>
          <p:cNvSpPr/>
          <p:nvPr/>
        </p:nvSpPr>
        <p:spPr bwMode="auto">
          <a:xfrm>
            <a:off x="4630503" y="1411134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10D03010-3F00-40AC-B716-236DF15D0F25}"/>
              </a:ext>
            </a:extLst>
          </p:cNvPr>
          <p:cNvSpPr/>
          <p:nvPr/>
        </p:nvSpPr>
        <p:spPr bwMode="auto">
          <a:xfrm>
            <a:off x="4809174" y="1411134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E53B1A6-325A-4205-99A7-8D05488F4F28}"/>
              </a:ext>
            </a:extLst>
          </p:cNvPr>
          <p:cNvSpPr txBox="1"/>
          <p:nvPr/>
        </p:nvSpPr>
        <p:spPr>
          <a:xfrm>
            <a:off x="1523733" y="931341"/>
            <a:ext cx="1677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ffectLst/>
              </a:rPr>
              <a:t>Frequency Bin 1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1BC79C9A-FCB6-4999-9DF5-4BC2041E58A3}"/>
              </a:ext>
            </a:extLst>
          </p:cNvPr>
          <p:cNvSpPr txBox="1"/>
          <p:nvPr/>
        </p:nvSpPr>
        <p:spPr>
          <a:xfrm>
            <a:off x="4889471" y="945172"/>
            <a:ext cx="1790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ffectLst/>
              </a:rPr>
              <a:t>Frequency Bin 10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466B623F-21DE-4C2A-AD62-388A691DA8C6}"/>
              </a:ext>
            </a:extLst>
          </p:cNvPr>
          <p:cNvSpPr txBox="1"/>
          <p:nvPr/>
        </p:nvSpPr>
        <p:spPr>
          <a:xfrm>
            <a:off x="33102" y="1686294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/>
              </a:rPr>
              <a:t>Instance 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12B9993-6892-443B-BE98-30B083C132E6}"/>
              </a:ext>
            </a:extLst>
          </p:cNvPr>
          <p:cNvSpPr txBox="1"/>
          <p:nvPr/>
        </p:nvSpPr>
        <p:spPr>
          <a:xfrm>
            <a:off x="26276" y="2189224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/>
              </a:rPr>
              <a:t>Instance 2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3938444B-68F5-4EA1-AB0B-12C9EEE42F14}"/>
              </a:ext>
            </a:extLst>
          </p:cNvPr>
          <p:cNvSpPr txBox="1"/>
          <p:nvPr/>
        </p:nvSpPr>
        <p:spPr>
          <a:xfrm>
            <a:off x="42091" y="2719262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/>
              </a:rPr>
              <a:t>Instance 3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7528286A-216B-44AF-9DB4-F815A12FDA9A}"/>
              </a:ext>
            </a:extLst>
          </p:cNvPr>
          <p:cNvSpPr txBox="1"/>
          <p:nvPr/>
        </p:nvSpPr>
        <p:spPr>
          <a:xfrm>
            <a:off x="142622" y="5573650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effectLst/>
              </a:rPr>
              <a:t>Instance </a:t>
            </a:r>
          </a:p>
          <a:p>
            <a:pPr algn="ctr"/>
            <a:r>
              <a:rPr lang="en-US" dirty="0">
                <a:effectLst/>
              </a:rPr>
              <a:t>6 X 2000</a:t>
            </a: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id="{749B6931-D9D0-4698-AA76-B0010658E7FC}"/>
              </a:ext>
            </a:extLst>
          </p:cNvPr>
          <p:cNvSpPr/>
          <p:nvPr/>
        </p:nvSpPr>
        <p:spPr bwMode="auto">
          <a:xfrm>
            <a:off x="8139899" y="1619401"/>
            <a:ext cx="457200" cy="46166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0C3E9E16-71C8-4F4E-8DB3-731F6F6EAD08}"/>
              </a:ext>
            </a:extLst>
          </p:cNvPr>
          <p:cNvSpPr/>
          <p:nvPr/>
        </p:nvSpPr>
        <p:spPr bwMode="auto">
          <a:xfrm>
            <a:off x="8139899" y="2160784"/>
            <a:ext cx="457200" cy="46166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D5557038-3BB5-4BBF-AF52-88018A189EF9}"/>
              </a:ext>
            </a:extLst>
          </p:cNvPr>
          <p:cNvSpPr/>
          <p:nvPr/>
        </p:nvSpPr>
        <p:spPr bwMode="auto">
          <a:xfrm>
            <a:off x="8139899" y="2696416"/>
            <a:ext cx="457200" cy="461665"/>
          </a:xfrm>
          <a:prstGeom prst="round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227C6F2D-4C82-4C1D-8B1E-5E3FBD933D95}"/>
              </a:ext>
            </a:extLst>
          </p:cNvPr>
          <p:cNvSpPr/>
          <p:nvPr/>
        </p:nvSpPr>
        <p:spPr bwMode="auto">
          <a:xfrm>
            <a:off x="8139899" y="3258419"/>
            <a:ext cx="457200" cy="461665"/>
          </a:xfrm>
          <a:prstGeom prst="round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id="{481F2850-30AB-4850-A047-9BB55078C815}"/>
              </a:ext>
            </a:extLst>
          </p:cNvPr>
          <p:cNvSpPr/>
          <p:nvPr/>
        </p:nvSpPr>
        <p:spPr bwMode="auto">
          <a:xfrm>
            <a:off x="8139899" y="5292967"/>
            <a:ext cx="457200" cy="461665"/>
          </a:xfrm>
          <a:prstGeom prst="round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3" name="Rectangle: Rounded Corners 162">
            <a:extLst>
              <a:ext uri="{FF2B5EF4-FFF2-40B4-BE49-F238E27FC236}">
                <a16:creationId xmlns:a16="http://schemas.microsoft.com/office/drawing/2014/main" id="{B78CE4EF-4EA9-457A-8C31-5E18EE88A66E}"/>
              </a:ext>
            </a:extLst>
          </p:cNvPr>
          <p:cNvSpPr/>
          <p:nvPr/>
        </p:nvSpPr>
        <p:spPr bwMode="auto">
          <a:xfrm>
            <a:off x="8139899" y="5896816"/>
            <a:ext cx="457200" cy="461665"/>
          </a:xfrm>
          <a:prstGeom prst="round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5A953E8B-6488-4C6F-9C2B-BFE9A7AA6CCC}"/>
              </a:ext>
            </a:extLst>
          </p:cNvPr>
          <p:cNvSpPr/>
          <p:nvPr/>
        </p:nvSpPr>
        <p:spPr bwMode="auto">
          <a:xfrm>
            <a:off x="8349089" y="3928557"/>
            <a:ext cx="76200" cy="76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8EFC77F5-B93E-44E1-B613-CC3D1FEBDD51}"/>
              </a:ext>
            </a:extLst>
          </p:cNvPr>
          <p:cNvSpPr/>
          <p:nvPr/>
        </p:nvSpPr>
        <p:spPr bwMode="auto">
          <a:xfrm>
            <a:off x="8349089" y="4139185"/>
            <a:ext cx="76200" cy="76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9B7A0284-1C01-4214-ACE7-FC38824C4D2E}"/>
              </a:ext>
            </a:extLst>
          </p:cNvPr>
          <p:cNvSpPr/>
          <p:nvPr/>
        </p:nvSpPr>
        <p:spPr bwMode="auto">
          <a:xfrm>
            <a:off x="8349089" y="4371739"/>
            <a:ext cx="76200" cy="76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96B89D50-11A9-4430-97B2-93CA0461A4E1}"/>
              </a:ext>
            </a:extLst>
          </p:cNvPr>
          <p:cNvSpPr/>
          <p:nvPr/>
        </p:nvSpPr>
        <p:spPr bwMode="auto">
          <a:xfrm>
            <a:off x="8349089" y="4582367"/>
            <a:ext cx="76200" cy="76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8F8B9CCA-3AD9-409F-BD2E-4CFF30337B3F}"/>
              </a:ext>
            </a:extLst>
          </p:cNvPr>
          <p:cNvSpPr txBox="1"/>
          <p:nvPr/>
        </p:nvSpPr>
        <p:spPr>
          <a:xfrm>
            <a:off x="7361224" y="1209755"/>
            <a:ext cx="18053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ffectLst/>
              </a:rPr>
              <a:t>Gesture Category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314ECB81-4B8A-4036-92FC-EBF02C3DB59C}"/>
              </a:ext>
            </a:extLst>
          </p:cNvPr>
          <p:cNvSpPr txBox="1"/>
          <p:nvPr/>
        </p:nvSpPr>
        <p:spPr>
          <a:xfrm>
            <a:off x="8556944" y="1950357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ffectLst/>
              </a:rPr>
              <a:t>Palm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CBC302E-BC7E-4DA5-B5DB-54EB503712A7}"/>
              </a:ext>
            </a:extLst>
          </p:cNvPr>
          <p:cNvSpPr txBox="1"/>
          <p:nvPr/>
        </p:nvSpPr>
        <p:spPr>
          <a:xfrm>
            <a:off x="8567795" y="2981369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ffectLst/>
              </a:rPr>
              <a:t>Fist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F8A88772-6125-4EAC-89D4-A214E9417E0F}"/>
              </a:ext>
            </a:extLst>
          </p:cNvPr>
          <p:cNvSpPr txBox="1"/>
          <p:nvPr/>
        </p:nvSpPr>
        <p:spPr>
          <a:xfrm>
            <a:off x="8548936" y="5659570"/>
            <a:ext cx="513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ffectLst/>
              </a:rPr>
              <a:t>Two</a:t>
            </a:r>
          </a:p>
        </p:txBody>
      </p:sp>
      <p:sp>
        <p:nvSpPr>
          <p:cNvPr id="172" name="Equals 171">
            <a:extLst>
              <a:ext uri="{FF2B5EF4-FFF2-40B4-BE49-F238E27FC236}">
                <a16:creationId xmlns:a16="http://schemas.microsoft.com/office/drawing/2014/main" id="{C071C4A1-6DCC-47D6-A939-8990559AB538}"/>
              </a:ext>
            </a:extLst>
          </p:cNvPr>
          <p:cNvSpPr/>
          <p:nvPr/>
        </p:nvSpPr>
        <p:spPr bwMode="auto">
          <a:xfrm>
            <a:off x="6982227" y="2001273"/>
            <a:ext cx="888539" cy="486796"/>
          </a:xfrm>
          <a:prstGeom prst="mathEqual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3" name="Equals 172">
            <a:extLst>
              <a:ext uri="{FF2B5EF4-FFF2-40B4-BE49-F238E27FC236}">
                <a16:creationId xmlns:a16="http://schemas.microsoft.com/office/drawing/2014/main" id="{60F16C0E-5C3D-4A1C-913A-A144D5E3F750}"/>
              </a:ext>
            </a:extLst>
          </p:cNvPr>
          <p:cNvSpPr/>
          <p:nvPr/>
        </p:nvSpPr>
        <p:spPr bwMode="auto">
          <a:xfrm>
            <a:off x="6993462" y="2933842"/>
            <a:ext cx="888539" cy="486796"/>
          </a:xfrm>
          <a:prstGeom prst="mathEqual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4" name="Equals 173">
            <a:extLst>
              <a:ext uri="{FF2B5EF4-FFF2-40B4-BE49-F238E27FC236}">
                <a16:creationId xmlns:a16="http://schemas.microsoft.com/office/drawing/2014/main" id="{EA248B14-B7F8-44C8-A5D0-92EDF95E9C44}"/>
              </a:ext>
            </a:extLst>
          </p:cNvPr>
          <p:cNvSpPr/>
          <p:nvPr/>
        </p:nvSpPr>
        <p:spPr bwMode="auto">
          <a:xfrm>
            <a:off x="6997514" y="5511234"/>
            <a:ext cx="888539" cy="486796"/>
          </a:xfrm>
          <a:prstGeom prst="mathEqual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04E99E14-C00B-4D0F-86E8-C1C528190DEC}"/>
              </a:ext>
            </a:extLst>
          </p:cNvPr>
          <p:cNvSpPr/>
          <p:nvPr/>
        </p:nvSpPr>
        <p:spPr>
          <a:xfrm>
            <a:off x="419100" y="304800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altLang="en-US" sz="2400" b="1" dirty="0">
                <a:solidFill>
                  <a:srgbClr val="FF0000"/>
                </a:solidFill>
                <a:cs typeface="Arial" pitchFamily="34" charset="0"/>
              </a:rPr>
              <a:t>Old Dataset Shaping</a:t>
            </a:r>
            <a:endParaRPr lang="en-US" sz="2400" b="1" dirty="0">
              <a:solidFill>
                <a:srgbClr val="FF0000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D1F7C2-002B-4C1C-ACCE-B725F5117F9C}"/>
              </a:ext>
            </a:extLst>
          </p:cNvPr>
          <p:cNvSpPr txBox="1"/>
          <p:nvPr/>
        </p:nvSpPr>
        <p:spPr>
          <a:xfrm>
            <a:off x="2745550" y="4826361"/>
            <a:ext cx="4314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 range bins*4 sensors = 40 features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4DFAD7F-7AA4-4329-AC85-FF803FE338CD}"/>
              </a:ext>
            </a:extLst>
          </p:cNvPr>
          <p:cNvSpPr txBox="1"/>
          <p:nvPr/>
        </p:nvSpPr>
        <p:spPr>
          <a:xfrm>
            <a:off x="73982" y="4803452"/>
            <a:ext cx="1958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12000 instances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6D3B8F-CC9F-448F-A9EF-AD139225F4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TI FTRC on MM-Wave and High Frequency Microsystems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10A03-54E7-4385-917F-A4722AB78E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195F34-6907-490B-BEB0-BBF89DE76AD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5787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F4CEC05-C97D-4D5A-AA9D-2B094DC3DE1F}"/>
              </a:ext>
            </a:extLst>
          </p:cNvPr>
          <p:cNvSpPr/>
          <p:nvPr/>
        </p:nvSpPr>
        <p:spPr bwMode="auto">
          <a:xfrm>
            <a:off x="1318860" y="1651631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2938037-E156-4B2D-925A-F4DFE9676289}"/>
              </a:ext>
            </a:extLst>
          </p:cNvPr>
          <p:cNvSpPr/>
          <p:nvPr/>
        </p:nvSpPr>
        <p:spPr bwMode="auto">
          <a:xfrm>
            <a:off x="1883890" y="1651630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88FC76A4-3C18-4FBE-8014-7CAEC98A8EF5}"/>
              </a:ext>
            </a:extLst>
          </p:cNvPr>
          <p:cNvSpPr/>
          <p:nvPr/>
        </p:nvSpPr>
        <p:spPr bwMode="auto">
          <a:xfrm>
            <a:off x="2448920" y="1651630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0027801-1980-4F84-8F6F-7FAB15EA34BA}"/>
              </a:ext>
            </a:extLst>
          </p:cNvPr>
          <p:cNvSpPr/>
          <p:nvPr/>
        </p:nvSpPr>
        <p:spPr bwMode="auto">
          <a:xfrm>
            <a:off x="2982320" y="1645879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0BDD1213-23DE-4957-BB93-B3A8A38F590B}"/>
              </a:ext>
            </a:extLst>
          </p:cNvPr>
          <p:cNvSpPr/>
          <p:nvPr/>
        </p:nvSpPr>
        <p:spPr bwMode="auto">
          <a:xfrm>
            <a:off x="1318860" y="2193014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949ED390-04C0-49E2-8AD3-238951CF8A6E}"/>
              </a:ext>
            </a:extLst>
          </p:cNvPr>
          <p:cNvSpPr/>
          <p:nvPr/>
        </p:nvSpPr>
        <p:spPr bwMode="auto">
          <a:xfrm>
            <a:off x="1883890" y="2193013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FEE4EFF-166F-4D4B-B74E-BB3C2BCD9696}"/>
              </a:ext>
            </a:extLst>
          </p:cNvPr>
          <p:cNvSpPr/>
          <p:nvPr/>
        </p:nvSpPr>
        <p:spPr bwMode="auto">
          <a:xfrm>
            <a:off x="2448920" y="2193013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3E54EA4-A4A9-47D1-8ED7-19172F0EE5EA}"/>
              </a:ext>
            </a:extLst>
          </p:cNvPr>
          <p:cNvSpPr/>
          <p:nvPr/>
        </p:nvSpPr>
        <p:spPr bwMode="auto">
          <a:xfrm>
            <a:off x="2982320" y="2187262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581174F-0132-405D-89E0-8B9C36F296BF}"/>
              </a:ext>
            </a:extLst>
          </p:cNvPr>
          <p:cNvSpPr/>
          <p:nvPr/>
        </p:nvSpPr>
        <p:spPr bwMode="auto">
          <a:xfrm>
            <a:off x="1318860" y="2728646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5682A7D0-F897-4AAC-ADFF-8546CD5E0A3F}"/>
              </a:ext>
            </a:extLst>
          </p:cNvPr>
          <p:cNvSpPr/>
          <p:nvPr/>
        </p:nvSpPr>
        <p:spPr bwMode="auto">
          <a:xfrm>
            <a:off x="1883890" y="2728645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3999A166-88E8-4C9D-B556-805EAF7FEAB2}"/>
              </a:ext>
            </a:extLst>
          </p:cNvPr>
          <p:cNvSpPr/>
          <p:nvPr/>
        </p:nvSpPr>
        <p:spPr bwMode="auto">
          <a:xfrm>
            <a:off x="2448920" y="2728645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C4BA617-AF07-4A59-B363-5C89C2656D14}"/>
              </a:ext>
            </a:extLst>
          </p:cNvPr>
          <p:cNvSpPr/>
          <p:nvPr/>
        </p:nvSpPr>
        <p:spPr bwMode="auto">
          <a:xfrm>
            <a:off x="2982320" y="2722894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D37B1F09-4014-4359-A196-4985CE6B0368}"/>
              </a:ext>
            </a:extLst>
          </p:cNvPr>
          <p:cNvSpPr/>
          <p:nvPr/>
        </p:nvSpPr>
        <p:spPr bwMode="auto">
          <a:xfrm>
            <a:off x="1318860" y="3290649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B42A1630-7313-4575-91A6-37643F57B664}"/>
              </a:ext>
            </a:extLst>
          </p:cNvPr>
          <p:cNvSpPr/>
          <p:nvPr/>
        </p:nvSpPr>
        <p:spPr bwMode="auto">
          <a:xfrm>
            <a:off x="1883890" y="3290648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556A1F27-D5FB-455C-864E-C84DE3F8E608}"/>
              </a:ext>
            </a:extLst>
          </p:cNvPr>
          <p:cNvSpPr/>
          <p:nvPr/>
        </p:nvSpPr>
        <p:spPr bwMode="auto">
          <a:xfrm>
            <a:off x="2448920" y="3290648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9FD9565D-A310-4A49-8519-8C64D07DF120}"/>
              </a:ext>
            </a:extLst>
          </p:cNvPr>
          <p:cNvSpPr/>
          <p:nvPr/>
        </p:nvSpPr>
        <p:spPr bwMode="auto">
          <a:xfrm>
            <a:off x="2982320" y="3284897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DB59EB6-374C-469E-8639-1C26F2EDA5E4}"/>
              </a:ext>
            </a:extLst>
          </p:cNvPr>
          <p:cNvSpPr/>
          <p:nvPr/>
        </p:nvSpPr>
        <p:spPr bwMode="auto">
          <a:xfrm>
            <a:off x="1318860" y="5325197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6590431-5F4D-4766-A8EB-5DBF97983F48}"/>
              </a:ext>
            </a:extLst>
          </p:cNvPr>
          <p:cNvSpPr/>
          <p:nvPr/>
        </p:nvSpPr>
        <p:spPr bwMode="auto">
          <a:xfrm>
            <a:off x="1883890" y="5325196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9D9F91A-6FB1-4E51-A340-D1591BDF99FB}"/>
              </a:ext>
            </a:extLst>
          </p:cNvPr>
          <p:cNvSpPr/>
          <p:nvPr/>
        </p:nvSpPr>
        <p:spPr bwMode="auto">
          <a:xfrm>
            <a:off x="2448920" y="5325196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D0FCD6BA-3D5A-4802-BD8F-7EF5497E9B6B}"/>
              </a:ext>
            </a:extLst>
          </p:cNvPr>
          <p:cNvSpPr/>
          <p:nvPr/>
        </p:nvSpPr>
        <p:spPr bwMode="auto">
          <a:xfrm>
            <a:off x="2982320" y="5319445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7B71FE0D-764A-432E-BB69-024D9AA9541D}"/>
              </a:ext>
            </a:extLst>
          </p:cNvPr>
          <p:cNvSpPr/>
          <p:nvPr/>
        </p:nvSpPr>
        <p:spPr bwMode="auto">
          <a:xfrm>
            <a:off x="1318860" y="5929046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608F80F1-4762-41D5-9EA1-EB831BD773FF}"/>
              </a:ext>
            </a:extLst>
          </p:cNvPr>
          <p:cNvSpPr/>
          <p:nvPr/>
        </p:nvSpPr>
        <p:spPr bwMode="auto">
          <a:xfrm>
            <a:off x="1883890" y="5929045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4ACC5710-006B-4FF2-B4E9-255E6A09FAE9}"/>
              </a:ext>
            </a:extLst>
          </p:cNvPr>
          <p:cNvSpPr/>
          <p:nvPr/>
        </p:nvSpPr>
        <p:spPr bwMode="auto">
          <a:xfrm>
            <a:off x="2448920" y="5929045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48EC54B3-4387-4B77-B718-D36FA32D49D4}"/>
              </a:ext>
            </a:extLst>
          </p:cNvPr>
          <p:cNvSpPr/>
          <p:nvPr/>
        </p:nvSpPr>
        <p:spPr bwMode="auto">
          <a:xfrm>
            <a:off x="2982320" y="5923294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3145FFF-654D-4FA5-930A-FAD090D7D849}"/>
              </a:ext>
            </a:extLst>
          </p:cNvPr>
          <p:cNvSpPr/>
          <p:nvPr/>
        </p:nvSpPr>
        <p:spPr bwMode="auto">
          <a:xfrm>
            <a:off x="1471260" y="3947846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0A40D55-D446-4628-84E5-962DA08C660D}"/>
              </a:ext>
            </a:extLst>
          </p:cNvPr>
          <p:cNvSpPr/>
          <p:nvPr/>
        </p:nvSpPr>
        <p:spPr bwMode="auto">
          <a:xfrm>
            <a:off x="1471260" y="4158474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3AAB581-160E-45DE-B323-6D6B9383D988}"/>
              </a:ext>
            </a:extLst>
          </p:cNvPr>
          <p:cNvSpPr/>
          <p:nvPr/>
        </p:nvSpPr>
        <p:spPr bwMode="auto">
          <a:xfrm>
            <a:off x="1471260" y="4391028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5F60932-58E7-446A-81BC-A5F9B30933F5}"/>
              </a:ext>
            </a:extLst>
          </p:cNvPr>
          <p:cNvSpPr/>
          <p:nvPr/>
        </p:nvSpPr>
        <p:spPr bwMode="auto">
          <a:xfrm>
            <a:off x="1471260" y="4601656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BAE85A0-55EE-485C-B379-E7E044C32DCF}"/>
              </a:ext>
            </a:extLst>
          </p:cNvPr>
          <p:cNvSpPr/>
          <p:nvPr/>
        </p:nvSpPr>
        <p:spPr bwMode="auto">
          <a:xfrm>
            <a:off x="2081938" y="3947846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A68EBBD-E0CC-4AD1-B839-E41D0CBB247C}"/>
              </a:ext>
            </a:extLst>
          </p:cNvPr>
          <p:cNvSpPr/>
          <p:nvPr/>
        </p:nvSpPr>
        <p:spPr bwMode="auto">
          <a:xfrm>
            <a:off x="2081938" y="4158474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25E2932-F365-4851-8D9A-90D022C1FBC2}"/>
              </a:ext>
            </a:extLst>
          </p:cNvPr>
          <p:cNvSpPr/>
          <p:nvPr/>
        </p:nvSpPr>
        <p:spPr bwMode="auto">
          <a:xfrm>
            <a:off x="2081938" y="4391028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1CC7F4DD-0783-4DD4-9870-6A95C90A93FF}"/>
              </a:ext>
            </a:extLst>
          </p:cNvPr>
          <p:cNvSpPr/>
          <p:nvPr/>
        </p:nvSpPr>
        <p:spPr bwMode="auto">
          <a:xfrm>
            <a:off x="2081938" y="4601656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5AB7DFAE-58F6-460D-A8A6-C88CCFC74F72}"/>
              </a:ext>
            </a:extLst>
          </p:cNvPr>
          <p:cNvSpPr/>
          <p:nvPr/>
        </p:nvSpPr>
        <p:spPr bwMode="auto">
          <a:xfrm>
            <a:off x="2654516" y="3955035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8BFBA615-CC29-4F82-885F-90F5BF584E75}"/>
              </a:ext>
            </a:extLst>
          </p:cNvPr>
          <p:cNvSpPr/>
          <p:nvPr/>
        </p:nvSpPr>
        <p:spPr bwMode="auto">
          <a:xfrm>
            <a:off x="2654516" y="4165663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050128AE-C6F2-4616-BFDB-702B2827D8D1}"/>
              </a:ext>
            </a:extLst>
          </p:cNvPr>
          <p:cNvSpPr/>
          <p:nvPr/>
        </p:nvSpPr>
        <p:spPr bwMode="auto">
          <a:xfrm>
            <a:off x="2654516" y="4398217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42DFF8A-97BF-48D1-A02C-DBCF3376C299}"/>
              </a:ext>
            </a:extLst>
          </p:cNvPr>
          <p:cNvSpPr/>
          <p:nvPr/>
        </p:nvSpPr>
        <p:spPr bwMode="auto">
          <a:xfrm>
            <a:off x="2654516" y="4608845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4A171CF-069E-476B-BD7D-F9600474183F}"/>
              </a:ext>
            </a:extLst>
          </p:cNvPr>
          <p:cNvSpPr/>
          <p:nvPr/>
        </p:nvSpPr>
        <p:spPr bwMode="auto">
          <a:xfrm>
            <a:off x="3191510" y="3955035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A8A5088-2574-4C63-8A47-34389BE6BAC0}"/>
              </a:ext>
            </a:extLst>
          </p:cNvPr>
          <p:cNvSpPr/>
          <p:nvPr/>
        </p:nvSpPr>
        <p:spPr bwMode="auto">
          <a:xfrm>
            <a:off x="3191510" y="4165663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77ECEE1-5428-459D-99FA-DD19DABC14A7}"/>
              </a:ext>
            </a:extLst>
          </p:cNvPr>
          <p:cNvSpPr/>
          <p:nvPr/>
        </p:nvSpPr>
        <p:spPr bwMode="auto">
          <a:xfrm>
            <a:off x="3191510" y="4398217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5D4AA6A-9504-4CAD-8188-E50E1D67E378}"/>
              </a:ext>
            </a:extLst>
          </p:cNvPr>
          <p:cNvSpPr/>
          <p:nvPr/>
        </p:nvSpPr>
        <p:spPr bwMode="auto">
          <a:xfrm>
            <a:off x="3191510" y="4608845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D8D8A036-5F1F-400C-A73B-7EB438EB3FCD}"/>
              </a:ext>
            </a:extLst>
          </p:cNvPr>
          <p:cNvSpPr/>
          <p:nvPr/>
        </p:nvSpPr>
        <p:spPr bwMode="auto">
          <a:xfrm>
            <a:off x="3526568" y="1651631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BC83F192-3836-4D6B-9D5C-C720CCC5BE16}"/>
              </a:ext>
            </a:extLst>
          </p:cNvPr>
          <p:cNvSpPr/>
          <p:nvPr/>
        </p:nvSpPr>
        <p:spPr bwMode="auto">
          <a:xfrm>
            <a:off x="5210026" y="1645879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CE957C47-A70A-4E6A-ACA5-17C261E36744}"/>
              </a:ext>
            </a:extLst>
          </p:cNvPr>
          <p:cNvSpPr/>
          <p:nvPr/>
        </p:nvSpPr>
        <p:spPr bwMode="auto">
          <a:xfrm>
            <a:off x="5775056" y="1645879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EBEC599E-C6D7-4F68-9AE7-5BF659A49F14}"/>
              </a:ext>
            </a:extLst>
          </p:cNvPr>
          <p:cNvSpPr/>
          <p:nvPr/>
        </p:nvSpPr>
        <p:spPr bwMode="auto">
          <a:xfrm>
            <a:off x="6308456" y="1640128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09E4CCA9-9C0E-49EC-9247-B6A8AF10A3C1}"/>
              </a:ext>
            </a:extLst>
          </p:cNvPr>
          <p:cNvSpPr/>
          <p:nvPr/>
        </p:nvSpPr>
        <p:spPr bwMode="auto">
          <a:xfrm>
            <a:off x="3526568" y="2193014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40B1D6ED-7EC6-4D5C-A207-259716BDF2FC}"/>
              </a:ext>
            </a:extLst>
          </p:cNvPr>
          <p:cNvSpPr/>
          <p:nvPr/>
        </p:nvSpPr>
        <p:spPr bwMode="auto">
          <a:xfrm>
            <a:off x="5210026" y="2187262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0047AFCA-7985-47D5-B465-EE0CEFD70D51}"/>
              </a:ext>
            </a:extLst>
          </p:cNvPr>
          <p:cNvSpPr/>
          <p:nvPr/>
        </p:nvSpPr>
        <p:spPr bwMode="auto">
          <a:xfrm>
            <a:off x="5775056" y="2187262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E07B1B60-F9FA-4B35-9012-1D3300A93801}"/>
              </a:ext>
            </a:extLst>
          </p:cNvPr>
          <p:cNvSpPr/>
          <p:nvPr/>
        </p:nvSpPr>
        <p:spPr bwMode="auto">
          <a:xfrm>
            <a:off x="6308456" y="2181511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E2547C32-C51F-43C4-9AD9-454EB559717B}"/>
              </a:ext>
            </a:extLst>
          </p:cNvPr>
          <p:cNvSpPr/>
          <p:nvPr/>
        </p:nvSpPr>
        <p:spPr bwMode="auto">
          <a:xfrm>
            <a:off x="3526568" y="2728646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21C9C041-BAC9-4E66-BD50-D33CCCFE8985}"/>
              </a:ext>
            </a:extLst>
          </p:cNvPr>
          <p:cNvSpPr/>
          <p:nvPr/>
        </p:nvSpPr>
        <p:spPr bwMode="auto">
          <a:xfrm>
            <a:off x="5210026" y="2722894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DA43FB81-D6A3-4C44-ACFC-62EDBC80ADBA}"/>
              </a:ext>
            </a:extLst>
          </p:cNvPr>
          <p:cNvSpPr/>
          <p:nvPr/>
        </p:nvSpPr>
        <p:spPr bwMode="auto">
          <a:xfrm>
            <a:off x="5775056" y="2722894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CE504686-3661-4304-A043-0323929F851F}"/>
              </a:ext>
            </a:extLst>
          </p:cNvPr>
          <p:cNvSpPr/>
          <p:nvPr/>
        </p:nvSpPr>
        <p:spPr bwMode="auto">
          <a:xfrm>
            <a:off x="6308456" y="2717143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C1CF74B2-B860-41EE-844D-2AA5F5BF0F08}"/>
              </a:ext>
            </a:extLst>
          </p:cNvPr>
          <p:cNvSpPr/>
          <p:nvPr/>
        </p:nvSpPr>
        <p:spPr bwMode="auto">
          <a:xfrm>
            <a:off x="3526568" y="3290649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FB344013-D5A4-4608-95C1-BFF7E0AB7980}"/>
              </a:ext>
            </a:extLst>
          </p:cNvPr>
          <p:cNvSpPr/>
          <p:nvPr/>
        </p:nvSpPr>
        <p:spPr bwMode="auto">
          <a:xfrm>
            <a:off x="5210026" y="3284897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A4416DB6-2E41-4B17-8BDC-5B4505DE67C8}"/>
              </a:ext>
            </a:extLst>
          </p:cNvPr>
          <p:cNvSpPr/>
          <p:nvPr/>
        </p:nvSpPr>
        <p:spPr bwMode="auto">
          <a:xfrm>
            <a:off x="5775056" y="3284897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63B61AC7-754A-44FE-88DB-CA7B2B65B7C5}"/>
              </a:ext>
            </a:extLst>
          </p:cNvPr>
          <p:cNvSpPr/>
          <p:nvPr/>
        </p:nvSpPr>
        <p:spPr bwMode="auto">
          <a:xfrm>
            <a:off x="6308456" y="3279146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0DFB1BD9-B0DB-4DF9-B93F-9551234141C8}"/>
              </a:ext>
            </a:extLst>
          </p:cNvPr>
          <p:cNvSpPr/>
          <p:nvPr/>
        </p:nvSpPr>
        <p:spPr bwMode="auto">
          <a:xfrm>
            <a:off x="3526568" y="5325197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E09F3710-0F18-4DCD-AB3C-66080BE9C81E}"/>
              </a:ext>
            </a:extLst>
          </p:cNvPr>
          <p:cNvSpPr/>
          <p:nvPr/>
        </p:nvSpPr>
        <p:spPr bwMode="auto">
          <a:xfrm>
            <a:off x="5210026" y="5319445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903529B0-F407-4D72-B63E-DA94E7626636}"/>
              </a:ext>
            </a:extLst>
          </p:cNvPr>
          <p:cNvSpPr/>
          <p:nvPr/>
        </p:nvSpPr>
        <p:spPr bwMode="auto">
          <a:xfrm>
            <a:off x="5775056" y="5319445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CD551645-7AEA-4C9B-9ADA-3CBD09616E50}"/>
              </a:ext>
            </a:extLst>
          </p:cNvPr>
          <p:cNvSpPr/>
          <p:nvPr/>
        </p:nvSpPr>
        <p:spPr bwMode="auto">
          <a:xfrm>
            <a:off x="6308456" y="5313694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78B5AC2D-0483-4B85-B729-313B99DBBCE3}"/>
              </a:ext>
            </a:extLst>
          </p:cNvPr>
          <p:cNvSpPr/>
          <p:nvPr/>
        </p:nvSpPr>
        <p:spPr bwMode="auto">
          <a:xfrm>
            <a:off x="3526568" y="5929046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A8D031C7-1715-4583-A101-2CBF11D38628}"/>
              </a:ext>
            </a:extLst>
          </p:cNvPr>
          <p:cNvSpPr/>
          <p:nvPr/>
        </p:nvSpPr>
        <p:spPr bwMode="auto">
          <a:xfrm>
            <a:off x="5210026" y="5923294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97D3755A-B7E2-4680-9B43-6476C29A5F05}"/>
              </a:ext>
            </a:extLst>
          </p:cNvPr>
          <p:cNvSpPr/>
          <p:nvPr/>
        </p:nvSpPr>
        <p:spPr bwMode="auto">
          <a:xfrm>
            <a:off x="5775056" y="5923294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6C620717-2927-4B3C-B1FB-516EAA74501A}"/>
              </a:ext>
            </a:extLst>
          </p:cNvPr>
          <p:cNvSpPr/>
          <p:nvPr/>
        </p:nvSpPr>
        <p:spPr bwMode="auto">
          <a:xfrm>
            <a:off x="6308456" y="5917543"/>
            <a:ext cx="457200" cy="46166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37F13715-CFC4-473E-9023-71A2AA9DA603}"/>
              </a:ext>
            </a:extLst>
          </p:cNvPr>
          <p:cNvSpPr/>
          <p:nvPr/>
        </p:nvSpPr>
        <p:spPr bwMode="auto">
          <a:xfrm>
            <a:off x="3678968" y="3947846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8A6AD9D4-A213-4EE0-B792-EC56DEB2DABF}"/>
              </a:ext>
            </a:extLst>
          </p:cNvPr>
          <p:cNvSpPr/>
          <p:nvPr/>
        </p:nvSpPr>
        <p:spPr bwMode="auto">
          <a:xfrm>
            <a:off x="3678968" y="4158474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7BF9D364-649F-4467-9ABD-6A1A6E4780DC}"/>
              </a:ext>
            </a:extLst>
          </p:cNvPr>
          <p:cNvSpPr/>
          <p:nvPr/>
        </p:nvSpPr>
        <p:spPr bwMode="auto">
          <a:xfrm>
            <a:off x="3678968" y="4391028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4CD4CD6B-42FB-405C-8C68-B2DC49F86094}"/>
              </a:ext>
            </a:extLst>
          </p:cNvPr>
          <p:cNvSpPr/>
          <p:nvPr/>
        </p:nvSpPr>
        <p:spPr bwMode="auto">
          <a:xfrm>
            <a:off x="3678968" y="4601656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21B4A41F-B773-41F9-A1C4-345D1A41E4D8}"/>
              </a:ext>
            </a:extLst>
          </p:cNvPr>
          <p:cNvSpPr/>
          <p:nvPr/>
        </p:nvSpPr>
        <p:spPr bwMode="auto">
          <a:xfrm>
            <a:off x="5408074" y="3942095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FC13A2D-B160-4571-B2FF-3AF51414905B}"/>
              </a:ext>
            </a:extLst>
          </p:cNvPr>
          <p:cNvSpPr/>
          <p:nvPr/>
        </p:nvSpPr>
        <p:spPr bwMode="auto">
          <a:xfrm>
            <a:off x="5408074" y="4152723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66CD98-590A-4DF5-BE66-BE9694C2331E}"/>
              </a:ext>
            </a:extLst>
          </p:cNvPr>
          <p:cNvSpPr/>
          <p:nvPr/>
        </p:nvSpPr>
        <p:spPr bwMode="auto">
          <a:xfrm>
            <a:off x="5408074" y="4385277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3FA7869-97E7-4D2F-9369-3F16C68D36A5}"/>
              </a:ext>
            </a:extLst>
          </p:cNvPr>
          <p:cNvSpPr/>
          <p:nvPr/>
        </p:nvSpPr>
        <p:spPr bwMode="auto">
          <a:xfrm>
            <a:off x="5408074" y="4595905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F0303B36-CA86-4C2B-A527-80D64F079916}"/>
              </a:ext>
            </a:extLst>
          </p:cNvPr>
          <p:cNvSpPr/>
          <p:nvPr/>
        </p:nvSpPr>
        <p:spPr bwMode="auto">
          <a:xfrm>
            <a:off x="5980652" y="3949284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91C91BFB-A23A-497D-BFA2-8174BCC88612}"/>
              </a:ext>
            </a:extLst>
          </p:cNvPr>
          <p:cNvSpPr/>
          <p:nvPr/>
        </p:nvSpPr>
        <p:spPr bwMode="auto">
          <a:xfrm>
            <a:off x="5980652" y="4159912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9EF2356-6ECB-4077-B1ED-05276B9E99BA}"/>
              </a:ext>
            </a:extLst>
          </p:cNvPr>
          <p:cNvSpPr/>
          <p:nvPr/>
        </p:nvSpPr>
        <p:spPr bwMode="auto">
          <a:xfrm>
            <a:off x="5980652" y="4392466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C54088A5-384E-48FB-A6FA-FF9A688268AE}"/>
              </a:ext>
            </a:extLst>
          </p:cNvPr>
          <p:cNvSpPr/>
          <p:nvPr/>
        </p:nvSpPr>
        <p:spPr bwMode="auto">
          <a:xfrm>
            <a:off x="5980652" y="4603094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A20F733-ECD3-4E49-988D-F949B6686CDA}"/>
              </a:ext>
            </a:extLst>
          </p:cNvPr>
          <p:cNvSpPr/>
          <p:nvPr/>
        </p:nvSpPr>
        <p:spPr bwMode="auto">
          <a:xfrm>
            <a:off x="6517646" y="3949284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7C65CC70-45E2-4842-9DEC-B05805949A76}"/>
              </a:ext>
            </a:extLst>
          </p:cNvPr>
          <p:cNvSpPr/>
          <p:nvPr/>
        </p:nvSpPr>
        <p:spPr bwMode="auto">
          <a:xfrm>
            <a:off x="6517646" y="4159912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A2FB5A8C-73A0-4762-991B-4EEDD92E8935}"/>
              </a:ext>
            </a:extLst>
          </p:cNvPr>
          <p:cNvSpPr/>
          <p:nvPr/>
        </p:nvSpPr>
        <p:spPr bwMode="auto">
          <a:xfrm>
            <a:off x="6517646" y="4392466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D2DA9C8A-3306-43BD-B5EE-C8337DF4B598}"/>
              </a:ext>
            </a:extLst>
          </p:cNvPr>
          <p:cNvSpPr/>
          <p:nvPr/>
        </p:nvSpPr>
        <p:spPr bwMode="auto">
          <a:xfrm>
            <a:off x="6517646" y="4603094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01329EA9-17B4-4C42-843D-BC69E895934D}"/>
              </a:ext>
            </a:extLst>
          </p:cNvPr>
          <p:cNvSpPr txBox="1"/>
          <p:nvPr/>
        </p:nvSpPr>
        <p:spPr>
          <a:xfrm>
            <a:off x="1324687" y="1288078"/>
            <a:ext cx="466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</a:rPr>
              <a:t>S1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20DD88A-99F9-4DB7-AC90-0ED0061637BA}"/>
              </a:ext>
            </a:extLst>
          </p:cNvPr>
          <p:cNvSpPr txBox="1"/>
          <p:nvPr/>
        </p:nvSpPr>
        <p:spPr>
          <a:xfrm>
            <a:off x="1864618" y="1278380"/>
            <a:ext cx="466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</a:rPr>
              <a:t>S2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85946F0-41FC-45F9-9280-35E80ADEDD69}"/>
              </a:ext>
            </a:extLst>
          </p:cNvPr>
          <p:cNvSpPr txBox="1"/>
          <p:nvPr/>
        </p:nvSpPr>
        <p:spPr>
          <a:xfrm>
            <a:off x="2408484" y="128193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/>
              </a:rPr>
              <a:t>S3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7973567-C6B3-492A-ABC5-1B6BE104D339}"/>
              </a:ext>
            </a:extLst>
          </p:cNvPr>
          <p:cNvSpPr txBox="1"/>
          <p:nvPr/>
        </p:nvSpPr>
        <p:spPr>
          <a:xfrm>
            <a:off x="2949795" y="126959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/>
              </a:rPr>
              <a:t>S4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79C6CA3-F217-4BCC-A167-E3BEAA4099DA}"/>
              </a:ext>
            </a:extLst>
          </p:cNvPr>
          <p:cNvSpPr txBox="1"/>
          <p:nvPr/>
        </p:nvSpPr>
        <p:spPr>
          <a:xfrm>
            <a:off x="3516152" y="1274463"/>
            <a:ext cx="466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</a:rPr>
              <a:t>S1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89DB7BD6-1A3C-4DDB-A693-BA25B4152DD0}"/>
              </a:ext>
            </a:extLst>
          </p:cNvPr>
          <p:cNvSpPr txBox="1"/>
          <p:nvPr/>
        </p:nvSpPr>
        <p:spPr>
          <a:xfrm>
            <a:off x="5183304" y="1270803"/>
            <a:ext cx="466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</a:rPr>
              <a:t>S2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86EF19D6-A758-4558-A9CA-05CFB4B60C77}"/>
              </a:ext>
            </a:extLst>
          </p:cNvPr>
          <p:cNvSpPr txBox="1"/>
          <p:nvPr/>
        </p:nvSpPr>
        <p:spPr>
          <a:xfrm>
            <a:off x="5765462" y="126588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/>
              </a:rPr>
              <a:t>S3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ADF0DC8-7A4B-47AB-889C-0C2A9E370BAE}"/>
              </a:ext>
            </a:extLst>
          </p:cNvPr>
          <p:cNvSpPr txBox="1"/>
          <p:nvPr/>
        </p:nvSpPr>
        <p:spPr>
          <a:xfrm>
            <a:off x="6330976" y="126019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/>
              </a:rPr>
              <a:t>S12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2D61AE9-E910-4EF1-AD41-D0BA401C5EAE}"/>
              </a:ext>
            </a:extLst>
          </p:cNvPr>
          <p:cNvSpPr/>
          <p:nvPr/>
        </p:nvSpPr>
        <p:spPr bwMode="auto">
          <a:xfrm>
            <a:off x="4224001" y="1851352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C1ABF71A-913E-4DA0-8B45-226F24AE5F39}"/>
              </a:ext>
            </a:extLst>
          </p:cNvPr>
          <p:cNvSpPr/>
          <p:nvPr/>
        </p:nvSpPr>
        <p:spPr bwMode="auto">
          <a:xfrm>
            <a:off x="4415895" y="1851352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EAA69CF-7713-42CC-BF05-9F7E02484CFB}"/>
              </a:ext>
            </a:extLst>
          </p:cNvPr>
          <p:cNvSpPr/>
          <p:nvPr/>
        </p:nvSpPr>
        <p:spPr bwMode="auto">
          <a:xfrm>
            <a:off x="4627678" y="1851352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5D85777-7290-4603-AA4F-AF3BC24A01C3}"/>
              </a:ext>
            </a:extLst>
          </p:cNvPr>
          <p:cNvSpPr/>
          <p:nvPr/>
        </p:nvSpPr>
        <p:spPr bwMode="auto">
          <a:xfrm>
            <a:off x="4806349" y="1851352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0069AB09-450D-4C4F-A2B7-957730877BDF}"/>
              </a:ext>
            </a:extLst>
          </p:cNvPr>
          <p:cNvSpPr/>
          <p:nvPr/>
        </p:nvSpPr>
        <p:spPr bwMode="auto">
          <a:xfrm>
            <a:off x="4206389" y="2300048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D2CF4C45-0B90-4349-87F4-39E59FE57B32}"/>
              </a:ext>
            </a:extLst>
          </p:cNvPr>
          <p:cNvSpPr/>
          <p:nvPr/>
        </p:nvSpPr>
        <p:spPr bwMode="auto">
          <a:xfrm>
            <a:off x="4398283" y="2300048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10B20068-F181-41AB-A5C6-473FC67D9FB2}"/>
              </a:ext>
            </a:extLst>
          </p:cNvPr>
          <p:cNvSpPr/>
          <p:nvPr/>
        </p:nvSpPr>
        <p:spPr bwMode="auto">
          <a:xfrm>
            <a:off x="4610066" y="2300048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123BF5A3-AC7D-4C72-BB09-BC11FDAA39B1}"/>
              </a:ext>
            </a:extLst>
          </p:cNvPr>
          <p:cNvSpPr/>
          <p:nvPr/>
        </p:nvSpPr>
        <p:spPr bwMode="auto">
          <a:xfrm>
            <a:off x="4788737" y="2300048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C7F05542-3F3C-47BC-99C9-733E7F61A56F}"/>
              </a:ext>
            </a:extLst>
          </p:cNvPr>
          <p:cNvSpPr/>
          <p:nvPr/>
        </p:nvSpPr>
        <p:spPr bwMode="auto">
          <a:xfrm>
            <a:off x="4244489" y="5775359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319A062E-331C-4C4B-BCFE-2F03AAB400A3}"/>
              </a:ext>
            </a:extLst>
          </p:cNvPr>
          <p:cNvSpPr/>
          <p:nvPr/>
        </p:nvSpPr>
        <p:spPr bwMode="auto">
          <a:xfrm>
            <a:off x="4436383" y="5775359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A6A347DE-0C0F-4764-A69F-7F034D4EB38D}"/>
              </a:ext>
            </a:extLst>
          </p:cNvPr>
          <p:cNvSpPr/>
          <p:nvPr/>
        </p:nvSpPr>
        <p:spPr bwMode="auto">
          <a:xfrm>
            <a:off x="4648166" y="5775359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42E3A6BA-71F2-4C79-8237-F6BD578AF883}"/>
              </a:ext>
            </a:extLst>
          </p:cNvPr>
          <p:cNvSpPr/>
          <p:nvPr/>
        </p:nvSpPr>
        <p:spPr bwMode="auto">
          <a:xfrm>
            <a:off x="4826837" y="5775359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DE19125-B1DB-4CC1-9910-DACD0C6F85D7}"/>
              </a:ext>
            </a:extLst>
          </p:cNvPr>
          <p:cNvSpPr/>
          <p:nvPr/>
        </p:nvSpPr>
        <p:spPr bwMode="auto">
          <a:xfrm>
            <a:off x="1299293" y="1258496"/>
            <a:ext cx="2167078" cy="347524"/>
          </a:xfrm>
          <a:prstGeom prst="rect">
            <a:avLst/>
          </a:prstGeom>
          <a:solidFill>
            <a:srgbClr val="0070C0">
              <a:alpha val="3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3CCD7514-0E91-4810-A384-AFAC83AD4973}"/>
              </a:ext>
            </a:extLst>
          </p:cNvPr>
          <p:cNvSpPr/>
          <p:nvPr/>
        </p:nvSpPr>
        <p:spPr bwMode="auto">
          <a:xfrm>
            <a:off x="4698417" y="1260151"/>
            <a:ext cx="2167078" cy="347524"/>
          </a:xfrm>
          <a:prstGeom prst="rect">
            <a:avLst/>
          </a:prstGeom>
          <a:solidFill>
            <a:srgbClr val="0070C0">
              <a:alpha val="3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64E04B50-B5EC-4385-9DE6-DD190F4FD8DA}"/>
              </a:ext>
            </a:extLst>
          </p:cNvPr>
          <p:cNvSpPr/>
          <p:nvPr/>
        </p:nvSpPr>
        <p:spPr bwMode="auto">
          <a:xfrm>
            <a:off x="4226826" y="1411134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FC2AEBFA-3571-4C5A-82EF-D6F392FAECEF}"/>
              </a:ext>
            </a:extLst>
          </p:cNvPr>
          <p:cNvSpPr/>
          <p:nvPr/>
        </p:nvSpPr>
        <p:spPr bwMode="auto">
          <a:xfrm>
            <a:off x="4418720" y="1411134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4F4A443C-8DA5-4DA8-AD1F-669A9C006687}"/>
              </a:ext>
            </a:extLst>
          </p:cNvPr>
          <p:cNvSpPr/>
          <p:nvPr/>
        </p:nvSpPr>
        <p:spPr bwMode="auto">
          <a:xfrm>
            <a:off x="4630503" y="1411134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10D03010-3F00-40AC-B716-236DF15D0F25}"/>
              </a:ext>
            </a:extLst>
          </p:cNvPr>
          <p:cNvSpPr/>
          <p:nvPr/>
        </p:nvSpPr>
        <p:spPr bwMode="auto">
          <a:xfrm>
            <a:off x="4809174" y="1411134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E53B1A6-325A-4205-99A7-8D05488F4F28}"/>
              </a:ext>
            </a:extLst>
          </p:cNvPr>
          <p:cNvSpPr txBox="1"/>
          <p:nvPr/>
        </p:nvSpPr>
        <p:spPr>
          <a:xfrm>
            <a:off x="1523733" y="931341"/>
            <a:ext cx="1677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ffectLst/>
              </a:rPr>
              <a:t>Frequency Bin 1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1BC79C9A-FCB6-4999-9DF5-4BC2041E58A3}"/>
              </a:ext>
            </a:extLst>
          </p:cNvPr>
          <p:cNvSpPr txBox="1"/>
          <p:nvPr/>
        </p:nvSpPr>
        <p:spPr>
          <a:xfrm>
            <a:off x="4889471" y="945172"/>
            <a:ext cx="1790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ffectLst/>
              </a:rPr>
              <a:t>Frequency Bin 54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466B623F-21DE-4C2A-AD62-388A691DA8C6}"/>
              </a:ext>
            </a:extLst>
          </p:cNvPr>
          <p:cNvSpPr txBox="1"/>
          <p:nvPr/>
        </p:nvSpPr>
        <p:spPr>
          <a:xfrm>
            <a:off x="33102" y="1686294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/>
              </a:rPr>
              <a:t>Instance 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12B9993-6892-443B-BE98-30B083C132E6}"/>
              </a:ext>
            </a:extLst>
          </p:cNvPr>
          <p:cNvSpPr txBox="1"/>
          <p:nvPr/>
        </p:nvSpPr>
        <p:spPr>
          <a:xfrm>
            <a:off x="26276" y="2189224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/>
              </a:rPr>
              <a:t>Instance 2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3938444B-68F5-4EA1-AB0B-12C9EEE42F14}"/>
              </a:ext>
            </a:extLst>
          </p:cNvPr>
          <p:cNvSpPr txBox="1"/>
          <p:nvPr/>
        </p:nvSpPr>
        <p:spPr>
          <a:xfrm>
            <a:off x="42091" y="2719262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/>
              </a:rPr>
              <a:t>Instance 3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7528286A-216B-44AF-9DB4-F815A12FDA9A}"/>
              </a:ext>
            </a:extLst>
          </p:cNvPr>
          <p:cNvSpPr txBox="1"/>
          <p:nvPr/>
        </p:nvSpPr>
        <p:spPr>
          <a:xfrm>
            <a:off x="142622" y="5573650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effectLst/>
              </a:rPr>
              <a:t>Instance </a:t>
            </a:r>
          </a:p>
          <a:p>
            <a:pPr algn="ctr"/>
            <a:r>
              <a:rPr lang="en-US" dirty="0">
                <a:effectLst/>
              </a:rPr>
              <a:t>6 X 4000</a:t>
            </a: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id="{749B6931-D9D0-4698-AA76-B0010658E7FC}"/>
              </a:ext>
            </a:extLst>
          </p:cNvPr>
          <p:cNvSpPr/>
          <p:nvPr/>
        </p:nvSpPr>
        <p:spPr bwMode="auto">
          <a:xfrm>
            <a:off x="8139899" y="1619401"/>
            <a:ext cx="457200" cy="46166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0C3E9E16-71C8-4F4E-8DB3-731F6F6EAD08}"/>
              </a:ext>
            </a:extLst>
          </p:cNvPr>
          <p:cNvSpPr/>
          <p:nvPr/>
        </p:nvSpPr>
        <p:spPr bwMode="auto">
          <a:xfrm>
            <a:off x="8139899" y="2160784"/>
            <a:ext cx="457200" cy="46166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D5557038-3BB5-4BBF-AF52-88018A189EF9}"/>
              </a:ext>
            </a:extLst>
          </p:cNvPr>
          <p:cNvSpPr/>
          <p:nvPr/>
        </p:nvSpPr>
        <p:spPr bwMode="auto">
          <a:xfrm>
            <a:off x="8139899" y="2696416"/>
            <a:ext cx="457200" cy="461665"/>
          </a:xfrm>
          <a:prstGeom prst="round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227C6F2D-4C82-4C1D-8B1E-5E3FBD933D95}"/>
              </a:ext>
            </a:extLst>
          </p:cNvPr>
          <p:cNvSpPr/>
          <p:nvPr/>
        </p:nvSpPr>
        <p:spPr bwMode="auto">
          <a:xfrm>
            <a:off x="8139899" y="3258419"/>
            <a:ext cx="457200" cy="461665"/>
          </a:xfrm>
          <a:prstGeom prst="round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id="{481F2850-30AB-4850-A047-9BB55078C815}"/>
              </a:ext>
            </a:extLst>
          </p:cNvPr>
          <p:cNvSpPr/>
          <p:nvPr/>
        </p:nvSpPr>
        <p:spPr bwMode="auto">
          <a:xfrm>
            <a:off x="8139899" y="5292967"/>
            <a:ext cx="457200" cy="461665"/>
          </a:xfrm>
          <a:prstGeom prst="round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3" name="Rectangle: Rounded Corners 162">
            <a:extLst>
              <a:ext uri="{FF2B5EF4-FFF2-40B4-BE49-F238E27FC236}">
                <a16:creationId xmlns:a16="http://schemas.microsoft.com/office/drawing/2014/main" id="{B78CE4EF-4EA9-457A-8C31-5E18EE88A66E}"/>
              </a:ext>
            </a:extLst>
          </p:cNvPr>
          <p:cNvSpPr/>
          <p:nvPr/>
        </p:nvSpPr>
        <p:spPr bwMode="auto">
          <a:xfrm>
            <a:off x="8139899" y="5896816"/>
            <a:ext cx="457200" cy="461665"/>
          </a:xfrm>
          <a:prstGeom prst="round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5A953E8B-6488-4C6F-9C2B-BFE9A7AA6CCC}"/>
              </a:ext>
            </a:extLst>
          </p:cNvPr>
          <p:cNvSpPr/>
          <p:nvPr/>
        </p:nvSpPr>
        <p:spPr bwMode="auto">
          <a:xfrm>
            <a:off x="8349089" y="3928557"/>
            <a:ext cx="76200" cy="76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8EFC77F5-B93E-44E1-B613-CC3D1FEBDD51}"/>
              </a:ext>
            </a:extLst>
          </p:cNvPr>
          <p:cNvSpPr/>
          <p:nvPr/>
        </p:nvSpPr>
        <p:spPr bwMode="auto">
          <a:xfrm>
            <a:off x="8349089" y="4139185"/>
            <a:ext cx="76200" cy="76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9B7A0284-1C01-4214-ACE7-FC38824C4D2E}"/>
              </a:ext>
            </a:extLst>
          </p:cNvPr>
          <p:cNvSpPr/>
          <p:nvPr/>
        </p:nvSpPr>
        <p:spPr bwMode="auto">
          <a:xfrm>
            <a:off x="8349089" y="4371739"/>
            <a:ext cx="76200" cy="76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96B89D50-11A9-4430-97B2-93CA0461A4E1}"/>
              </a:ext>
            </a:extLst>
          </p:cNvPr>
          <p:cNvSpPr/>
          <p:nvPr/>
        </p:nvSpPr>
        <p:spPr bwMode="auto">
          <a:xfrm>
            <a:off x="8349089" y="4582367"/>
            <a:ext cx="76200" cy="76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8F8B9CCA-3AD9-409F-BD2E-4CFF30337B3F}"/>
              </a:ext>
            </a:extLst>
          </p:cNvPr>
          <p:cNvSpPr txBox="1"/>
          <p:nvPr/>
        </p:nvSpPr>
        <p:spPr>
          <a:xfrm>
            <a:off x="7361224" y="1209755"/>
            <a:ext cx="18053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ffectLst/>
              </a:rPr>
              <a:t>Gesture Category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314ECB81-4B8A-4036-92FC-EBF02C3DB59C}"/>
              </a:ext>
            </a:extLst>
          </p:cNvPr>
          <p:cNvSpPr txBox="1"/>
          <p:nvPr/>
        </p:nvSpPr>
        <p:spPr>
          <a:xfrm>
            <a:off x="8556944" y="1950357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ffectLst/>
              </a:rPr>
              <a:t>Palm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CBC302E-BC7E-4DA5-B5DB-54EB503712A7}"/>
              </a:ext>
            </a:extLst>
          </p:cNvPr>
          <p:cNvSpPr txBox="1"/>
          <p:nvPr/>
        </p:nvSpPr>
        <p:spPr>
          <a:xfrm>
            <a:off x="8567795" y="2981369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ffectLst/>
              </a:rPr>
              <a:t>Fist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F8A88772-6125-4EAC-89D4-A214E9417E0F}"/>
              </a:ext>
            </a:extLst>
          </p:cNvPr>
          <p:cNvSpPr txBox="1"/>
          <p:nvPr/>
        </p:nvSpPr>
        <p:spPr>
          <a:xfrm>
            <a:off x="8548936" y="5659570"/>
            <a:ext cx="513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ffectLst/>
              </a:rPr>
              <a:t>Two</a:t>
            </a:r>
          </a:p>
        </p:txBody>
      </p:sp>
      <p:sp>
        <p:nvSpPr>
          <p:cNvPr id="172" name="Equals 171">
            <a:extLst>
              <a:ext uri="{FF2B5EF4-FFF2-40B4-BE49-F238E27FC236}">
                <a16:creationId xmlns:a16="http://schemas.microsoft.com/office/drawing/2014/main" id="{C071C4A1-6DCC-47D6-A939-8990559AB538}"/>
              </a:ext>
            </a:extLst>
          </p:cNvPr>
          <p:cNvSpPr/>
          <p:nvPr/>
        </p:nvSpPr>
        <p:spPr bwMode="auto">
          <a:xfrm>
            <a:off x="6982227" y="2001273"/>
            <a:ext cx="888539" cy="486796"/>
          </a:xfrm>
          <a:prstGeom prst="mathEqual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3" name="Equals 172">
            <a:extLst>
              <a:ext uri="{FF2B5EF4-FFF2-40B4-BE49-F238E27FC236}">
                <a16:creationId xmlns:a16="http://schemas.microsoft.com/office/drawing/2014/main" id="{60F16C0E-5C3D-4A1C-913A-A144D5E3F750}"/>
              </a:ext>
            </a:extLst>
          </p:cNvPr>
          <p:cNvSpPr/>
          <p:nvPr/>
        </p:nvSpPr>
        <p:spPr bwMode="auto">
          <a:xfrm>
            <a:off x="6993462" y="2933842"/>
            <a:ext cx="888539" cy="486796"/>
          </a:xfrm>
          <a:prstGeom prst="mathEqual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4" name="Equals 173">
            <a:extLst>
              <a:ext uri="{FF2B5EF4-FFF2-40B4-BE49-F238E27FC236}">
                <a16:creationId xmlns:a16="http://schemas.microsoft.com/office/drawing/2014/main" id="{EA248B14-B7F8-44C8-A5D0-92EDF95E9C44}"/>
              </a:ext>
            </a:extLst>
          </p:cNvPr>
          <p:cNvSpPr/>
          <p:nvPr/>
        </p:nvSpPr>
        <p:spPr bwMode="auto">
          <a:xfrm>
            <a:off x="6997514" y="5511234"/>
            <a:ext cx="888539" cy="486796"/>
          </a:xfrm>
          <a:prstGeom prst="mathEqual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04E99E14-C00B-4D0F-86E8-C1C528190DEC}"/>
              </a:ext>
            </a:extLst>
          </p:cNvPr>
          <p:cNvSpPr/>
          <p:nvPr/>
        </p:nvSpPr>
        <p:spPr>
          <a:xfrm>
            <a:off x="419100" y="304800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altLang="en-US" sz="2400" b="1" dirty="0">
                <a:solidFill>
                  <a:srgbClr val="FF0000"/>
                </a:solidFill>
                <a:cs typeface="Arial" pitchFamily="34" charset="0"/>
              </a:rPr>
              <a:t>New Dataset Shaping</a:t>
            </a:r>
            <a:endParaRPr lang="en-US" sz="2400" b="1" dirty="0">
              <a:solidFill>
                <a:srgbClr val="FF0000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D1F7C2-002B-4C1C-ACCE-B725F5117F9C}"/>
              </a:ext>
            </a:extLst>
          </p:cNvPr>
          <p:cNvSpPr txBox="1"/>
          <p:nvPr/>
        </p:nvSpPr>
        <p:spPr>
          <a:xfrm>
            <a:off x="2745550" y="4826361"/>
            <a:ext cx="492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54 range bins*12 sensors = 648 features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4DFAD7F-7AA4-4329-AC85-FF803FE338CD}"/>
              </a:ext>
            </a:extLst>
          </p:cNvPr>
          <p:cNvSpPr txBox="1"/>
          <p:nvPr/>
        </p:nvSpPr>
        <p:spPr>
          <a:xfrm>
            <a:off x="73982" y="4803452"/>
            <a:ext cx="1958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24000 instances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14C7A7-EA24-4FE7-A945-2F730D3500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TI FTRC on MM-Wave and High Frequency Microsystems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F2059-B640-4DE8-A915-5CFEE248D6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195F34-6907-490B-BEB0-BBF89DE76AD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6345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0" y="152400"/>
            <a:ext cx="9144000" cy="6096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pPr eaLnBrk="1" hangingPunct="1"/>
            <a:r>
              <a:rPr lang="en-US" altLang="en-US" sz="3200" b="1" kern="0" dirty="0">
                <a:solidFill>
                  <a:srgbClr val="FF0000"/>
                </a:solidFill>
                <a:effectLst/>
                <a:cs typeface="Arial" pitchFamily="34" charset="0"/>
              </a:rPr>
              <a:t>Fully Connected Network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9500E-9085-4B21-AE34-5FA86E1C8937}"/>
              </a:ext>
            </a:extLst>
          </p:cNvPr>
          <p:cNvSpPr txBox="1"/>
          <p:nvPr/>
        </p:nvSpPr>
        <p:spPr>
          <a:xfrm>
            <a:off x="838200" y="1411635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Fully connected neural network investigating the effects of deeper architectures (2-4 layers), batch sizes and dropout layers.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063C81-F762-49B5-953E-C801DEE5505D}"/>
              </a:ext>
            </a:extLst>
          </p:cNvPr>
          <p:cNvSpPr/>
          <p:nvPr/>
        </p:nvSpPr>
        <p:spPr bwMode="auto">
          <a:xfrm>
            <a:off x="4061012" y="3372070"/>
            <a:ext cx="1066800" cy="6858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F.C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07ACAF-9FEB-472D-A386-0D36AE86BD5F}"/>
              </a:ext>
            </a:extLst>
          </p:cNvPr>
          <p:cNvSpPr/>
          <p:nvPr/>
        </p:nvSpPr>
        <p:spPr bwMode="auto">
          <a:xfrm>
            <a:off x="2384612" y="3372070"/>
            <a:ext cx="1066800" cy="6858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F.C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FA93CF-21C7-4723-8A27-C3CA394D2C6F}"/>
              </a:ext>
            </a:extLst>
          </p:cNvPr>
          <p:cNvSpPr/>
          <p:nvPr/>
        </p:nvSpPr>
        <p:spPr bwMode="auto">
          <a:xfrm>
            <a:off x="5737412" y="3372070"/>
            <a:ext cx="1066800" cy="6858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Dropout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850E47-531A-4D1B-8F34-7252AAABC010}"/>
              </a:ext>
            </a:extLst>
          </p:cNvPr>
          <p:cNvSpPr/>
          <p:nvPr/>
        </p:nvSpPr>
        <p:spPr bwMode="auto">
          <a:xfrm>
            <a:off x="708212" y="3372070"/>
            <a:ext cx="1066800" cy="6858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Input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FC9636-BA38-4035-AC62-EC25A971655E}"/>
              </a:ext>
            </a:extLst>
          </p:cNvPr>
          <p:cNvSpPr/>
          <p:nvPr/>
        </p:nvSpPr>
        <p:spPr bwMode="auto">
          <a:xfrm>
            <a:off x="7413812" y="3372070"/>
            <a:ext cx="1066800" cy="6858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Softmax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B4CD03-26CA-4A12-8646-A24B0AD05DD1}"/>
              </a:ext>
            </a:extLst>
          </p:cNvPr>
          <p:cNvSpPr txBox="1"/>
          <p:nvPr/>
        </p:nvSpPr>
        <p:spPr>
          <a:xfrm>
            <a:off x="936812" y="3026039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1x80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8B1450-4068-4894-A8BF-ECCEF38046D2}"/>
              </a:ext>
            </a:extLst>
          </p:cNvPr>
          <p:cNvSpPr txBox="1"/>
          <p:nvPr/>
        </p:nvSpPr>
        <p:spPr>
          <a:xfrm>
            <a:off x="2633994" y="3078282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1x80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D63B72-2A17-439F-98BD-5F10FE582116}"/>
              </a:ext>
            </a:extLst>
          </p:cNvPr>
          <p:cNvSpPr txBox="1"/>
          <p:nvPr/>
        </p:nvSpPr>
        <p:spPr>
          <a:xfrm>
            <a:off x="4273160" y="3078282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1x80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464288-1B4D-4F7E-9D6D-BC89F0BCDB57}"/>
              </a:ext>
            </a:extLst>
          </p:cNvPr>
          <p:cNvSpPr txBox="1"/>
          <p:nvPr/>
        </p:nvSpPr>
        <p:spPr>
          <a:xfrm>
            <a:off x="7718612" y="3026036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1x6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BCAD232-19AA-4EA6-97CF-A582EBFDBB54}"/>
              </a:ext>
            </a:extLst>
          </p:cNvPr>
          <p:cNvCxnSpPr>
            <a:stCxn id="12" idx="3"/>
            <a:endCxn id="10" idx="1"/>
          </p:cNvCxnSpPr>
          <p:nvPr/>
        </p:nvCxnSpPr>
        <p:spPr bwMode="auto">
          <a:xfrm>
            <a:off x="1775012" y="3714970"/>
            <a:ext cx="60960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74D00E4-E8D5-4F78-B9F6-9CCCD94E83B0}"/>
              </a:ext>
            </a:extLst>
          </p:cNvPr>
          <p:cNvCxnSpPr/>
          <p:nvPr/>
        </p:nvCxnSpPr>
        <p:spPr bwMode="auto">
          <a:xfrm>
            <a:off x="3451412" y="3695920"/>
            <a:ext cx="60960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A43883D-F78A-4325-BB11-2C7D3DEFD8AE}"/>
              </a:ext>
            </a:extLst>
          </p:cNvPr>
          <p:cNvCxnSpPr/>
          <p:nvPr/>
        </p:nvCxnSpPr>
        <p:spPr bwMode="auto">
          <a:xfrm>
            <a:off x="5127812" y="3692457"/>
            <a:ext cx="60960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ACE5F2-FC05-48FE-A790-22DF3DE6407A}"/>
              </a:ext>
            </a:extLst>
          </p:cNvPr>
          <p:cNvCxnSpPr/>
          <p:nvPr/>
        </p:nvCxnSpPr>
        <p:spPr bwMode="auto">
          <a:xfrm>
            <a:off x="6804212" y="3685530"/>
            <a:ext cx="60960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2BFFE481-0317-4C16-B056-C809DBA6EAEE}"/>
              </a:ext>
            </a:extLst>
          </p:cNvPr>
          <p:cNvSpPr/>
          <p:nvPr/>
        </p:nvSpPr>
        <p:spPr bwMode="auto">
          <a:xfrm>
            <a:off x="2046907" y="3076879"/>
            <a:ext cx="3352800" cy="1046797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8A8585-2A07-4E6A-8EE6-BC70B12C2FF9}"/>
              </a:ext>
            </a:extLst>
          </p:cNvPr>
          <p:cNvSpPr txBox="1"/>
          <p:nvPr/>
        </p:nvSpPr>
        <p:spPr>
          <a:xfrm>
            <a:off x="1578552" y="4781217"/>
            <a:ext cx="6291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Definition of layers, loss function, activation function,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Feedforward and Back propagation routines.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C2AD0A-E82E-43A2-9D4C-96494B2514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TI FTRC on MM-Wave and High Frequency Microsystems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FA2A84-0EE0-4FB4-BF7B-A291DFF32B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195F34-6907-490B-BEB0-BBF89DE76AD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2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0" y="152400"/>
            <a:ext cx="9144000" cy="406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pPr eaLnBrk="1" hangingPunct="1"/>
            <a:r>
              <a:rPr lang="en-US" altLang="en-US" sz="3200" b="1" kern="0" dirty="0">
                <a:solidFill>
                  <a:srgbClr val="FF0000"/>
                </a:solidFill>
                <a:effectLst/>
                <a:cs typeface="Arial" pitchFamily="34" charset="0"/>
              </a:rPr>
              <a:t>Data Visualization</a:t>
            </a:r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10C23608-BFA2-49A0-A072-ACA7F40B0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713528"/>
            <a:ext cx="88392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6D9452-4FC5-459F-86E1-F545D4DE8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284199" y="-985830"/>
            <a:ext cx="674316" cy="47244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812CF5-CE1F-453C-AAF2-B6A2987997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TI FTRC on MM-Wave and High Frequency Microsystems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58C6E9-E99D-481D-89F5-0BC6E9D9EB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195F34-6907-490B-BEB0-BBF89DE76AD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370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0" y="152400"/>
            <a:ext cx="9144000" cy="406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pPr eaLnBrk="1" hangingPunct="1"/>
            <a:r>
              <a:rPr lang="en-US" altLang="en-US" sz="3200" b="1" kern="0" dirty="0">
                <a:solidFill>
                  <a:srgbClr val="FF0000"/>
                </a:solidFill>
                <a:effectLst/>
                <a:cs typeface="Arial" pitchFamily="34" charset="0"/>
              </a:rPr>
              <a:t>Misclassified Gestures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E4A0195-E35F-438D-9229-640EAEBA0675}"/>
              </a:ext>
            </a:extLst>
          </p:cNvPr>
          <p:cNvGraphicFramePr>
            <a:graphicFrameLocks noGrp="1"/>
          </p:cNvGraphicFramePr>
          <p:nvPr/>
        </p:nvGraphicFramePr>
        <p:xfrm>
          <a:off x="2743200" y="3460722"/>
          <a:ext cx="2971799" cy="2758448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639501">
                  <a:extLst>
                    <a:ext uri="{9D8B030D-6E8A-4147-A177-3AD203B41FA5}">
                      <a16:colId xmlns:a16="http://schemas.microsoft.com/office/drawing/2014/main" val="2738522199"/>
                    </a:ext>
                  </a:extLst>
                </a:gridCol>
                <a:gridCol w="1053296">
                  <a:extLst>
                    <a:ext uri="{9D8B030D-6E8A-4147-A177-3AD203B41FA5}">
                      <a16:colId xmlns:a16="http://schemas.microsoft.com/office/drawing/2014/main" val="1116466162"/>
                    </a:ext>
                  </a:extLst>
                </a:gridCol>
                <a:gridCol w="639501">
                  <a:extLst>
                    <a:ext uri="{9D8B030D-6E8A-4147-A177-3AD203B41FA5}">
                      <a16:colId xmlns:a16="http://schemas.microsoft.com/office/drawing/2014/main" val="3728095280"/>
                    </a:ext>
                  </a:extLst>
                </a:gridCol>
                <a:gridCol w="639501">
                  <a:extLst>
                    <a:ext uri="{9D8B030D-6E8A-4147-A177-3AD203B41FA5}">
                      <a16:colId xmlns:a16="http://schemas.microsoft.com/office/drawing/2014/main" val="2567702793"/>
                    </a:ext>
                  </a:extLst>
                </a:gridCol>
              </a:tblGrid>
              <a:tr h="150318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Predicted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Predicted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787319707"/>
                  </a:ext>
                </a:extLst>
              </a:tr>
              <a:tr h="150318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two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249615525"/>
                  </a:ext>
                </a:extLst>
              </a:tr>
              <a:tr h="150318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palm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two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563895522"/>
                  </a:ext>
                </a:extLst>
              </a:tr>
              <a:tr h="150318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507072112"/>
                  </a:ext>
                </a:extLst>
              </a:tr>
              <a:tr h="150318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two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985481806"/>
                  </a:ext>
                </a:extLst>
              </a:tr>
              <a:tr h="150318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two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fist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349147080"/>
                  </a:ext>
                </a:extLst>
              </a:tr>
              <a:tr h="150318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two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perp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294290225"/>
                  </a:ext>
                </a:extLst>
              </a:tr>
              <a:tr h="150318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palm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568445998"/>
                  </a:ext>
                </a:extLst>
              </a:tr>
              <a:tr h="150318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040024192"/>
                  </a:ext>
                </a:extLst>
              </a:tr>
              <a:tr h="150318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two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two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047654619"/>
                  </a:ext>
                </a:extLst>
              </a:tr>
              <a:tr h="150318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perp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081777779"/>
                  </a:ext>
                </a:extLst>
              </a:tr>
              <a:tr h="150318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two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887266651"/>
                  </a:ext>
                </a:extLst>
              </a:tr>
              <a:tr h="150318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two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486152197"/>
                  </a:ext>
                </a:extLst>
              </a:tr>
              <a:tr h="150318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fist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84605220"/>
                  </a:ext>
                </a:extLst>
              </a:tr>
              <a:tr h="150318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perp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fist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648809806"/>
                  </a:ext>
                </a:extLst>
              </a:tr>
              <a:tr h="150318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two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perp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10672750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51184B6-F35D-45E8-A93A-FE36B8660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572" y="1013691"/>
            <a:ext cx="5913054" cy="2286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DAE820-BAD6-4766-9902-56824AB279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TI FTRC on MM-Wave and High Frequency Microsystems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EDD673-3843-4120-BA70-E0E5CEDC29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195F34-6907-490B-BEB0-BBF89DE76AD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0222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74B178-169E-4152-B36D-5B98EFF09D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55" y="1371600"/>
            <a:ext cx="4616824" cy="5029200"/>
          </a:xfrm>
          <a:prstGeom prst="rect">
            <a:avLst/>
          </a:prstGeom>
        </p:spPr>
      </p:pic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0" y="152400"/>
            <a:ext cx="9144000" cy="406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pPr eaLnBrk="1" hangingPunct="1"/>
            <a:r>
              <a:rPr lang="en-US" altLang="en-US" sz="3200" b="1" kern="0" dirty="0">
                <a:solidFill>
                  <a:srgbClr val="FF0000"/>
                </a:solidFill>
                <a:effectLst/>
                <a:cs typeface="Arial" pitchFamily="34" charset="0"/>
              </a:rPr>
              <a:t>Data Visualization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B2B409-9859-49FC-B39F-2EE958478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21" y="1447800"/>
            <a:ext cx="4495800" cy="5105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8D6CB1-8000-48D3-985B-6A3060C1CCD3}"/>
              </a:ext>
            </a:extLst>
          </p:cNvPr>
          <p:cNvSpPr txBox="1"/>
          <p:nvPr/>
        </p:nvSpPr>
        <p:spPr>
          <a:xfrm>
            <a:off x="1676400" y="1071917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Series Plot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B7745-2202-4BED-A535-5D2E2FD80487}"/>
              </a:ext>
            </a:extLst>
          </p:cNvPr>
          <p:cNvSpPr txBox="1"/>
          <p:nvPr/>
        </p:nvSpPr>
        <p:spPr>
          <a:xfrm>
            <a:off x="5853206" y="1041575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Histogram Plot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5A8D61-1FAB-4E53-A216-7B6685CB89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TI FTRC on MM-Wave and High Frequency Microsystems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68ACE-21ED-4230-9FEA-DFF10360DB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195F34-6907-490B-BEB0-BBF89DE76AD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32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TI Feedback (Apr’19)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990599"/>
            <a:ext cx="8686800" cy="5456237"/>
          </a:xfrm>
        </p:spPr>
        <p:txBody>
          <a:bodyPr/>
          <a:lstStyle/>
          <a:p>
            <a:r>
              <a:rPr lang="en-US" sz="2000" i="1" dirty="0">
                <a:solidFill>
                  <a:srgbClr val="7030A0"/>
                </a:solidFill>
              </a:rPr>
              <a:t>Good reaction to feedback from previous reviews with good momentum.</a:t>
            </a:r>
          </a:p>
          <a:p>
            <a:r>
              <a:rPr lang="en-US" sz="2000" b="1" dirty="0"/>
              <a:t>Response:</a:t>
            </a:r>
            <a:r>
              <a:rPr lang="en-US" sz="2000" dirty="0"/>
              <a:t> Monthly conference calls. Good presence from TI engineers.</a:t>
            </a:r>
          </a:p>
          <a:p>
            <a:r>
              <a:rPr lang="en-US" sz="2000" i="1" dirty="0">
                <a:solidFill>
                  <a:srgbClr val="7030A0"/>
                </a:solidFill>
              </a:rPr>
              <a:t>Need calibration on coming together of all thrusts – systems, circuits and packaging at the end of 4/5 years.</a:t>
            </a:r>
          </a:p>
          <a:p>
            <a:pPr lvl="1"/>
            <a:r>
              <a:rPr lang="en-US" sz="1800" i="1" dirty="0">
                <a:solidFill>
                  <a:srgbClr val="FF0000"/>
                </a:solidFill>
              </a:rPr>
              <a:t>Next review to also focus on project dependencies to hit ultimate system-level goal</a:t>
            </a:r>
          </a:p>
          <a:p>
            <a:r>
              <a:rPr lang="en-US" sz="2000" b="1" dirty="0"/>
              <a:t>Response:</a:t>
            </a:r>
            <a:r>
              <a:rPr lang="en-US" sz="2000" dirty="0"/>
              <a:t> Our students in systems/circuits thrusts have now greater interactions. They have been working towards setting up common hardware setups for both THz and IR imaging efforts.</a:t>
            </a:r>
          </a:p>
          <a:p>
            <a:r>
              <a:rPr lang="en-US" sz="2000" i="1" dirty="0">
                <a:solidFill>
                  <a:srgbClr val="7030A0"/>
                </a:solidFill>
              </a:rPr>
              <a:t>The effort to collect all of the raw data is impressive and needed to really understand the capabilities of ML algorithms;</a:t>
            </a:r>
          </a:p>
          <a:p>
            <a:pPr lvl="1"/>
            <a:r>
              <a:rPr lang="en-US" sz="1800" i="1" dirty="0">
                <a:solidFill>
                  <a:srgbClr val="FF0000"/>
                </a:solidFill>
              </a:rPr>
              <a:t>Very limited gesture conditions that may not scale to more natural interactions.</a:t>
            </a:r>
          </a:p>
          <a:p>
            <a:r>
              <a:rPr lang="en-US" sz="2000" b="1" dirty="0"/>
              <a:t>Response: </a:t>
            </a:r>
            <a:r>
              <a:rPr lang="en-US" sz="2000" dirty="0"/>
              <a:t>We are open to adopting our methods for a practical application (sign language, human-computer interface, </a:t>
            </a:r>
            <a:r>
              <a:rPr lang="en-US" sz="2000" dirty="0" err="1"/>
              <a:t>etc</a:t>
            </a:r>
            <a:r>
              <a:rPr lang="en-US" sz="2000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TI FTRC on MM-Wave and High Frequency Microsystems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FC7927-2E91-40FE-8DB9-AD3FEAEF7F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195F34-6907-490B-BEB0-BBF89DE76A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672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TI Feedback (Apr’19)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990599"/>
            <a:ext cx="8686800" cy="4800601"/>
          </a:xfrm>
        </p:spPr>
        <p:txBody>
          <a:bodyPr/>
          <a:lstStyle/>
          <a:p>
            <a:r>
              <a:rPr lang="en-US" sz="2000" i="1" dirty="0">
                <a:solidFill>
                  <a:srgbClr val="7030A0"/>
                </a:solidFill>
              </a:rPr>
              <a:t>The hand/body interaction was an interesting observation (shadowing), </a:t>
            </a:r>
          </a:p>
          <a:p>
            <a:pPr lvl="1"/>
            <a:r>
              <a:rPr lang="en-US" sz="1800" i="1" dirty="0">
                <a:solidFill>
                  <a:srgbClr val="FF0000"/>
                </a:solidFill>
              </a:rPr>
              <a:t>Do the slight perturbations to the test conditions (rotation of the hand, other objects nearby, etc.) fundamentally limit the application example?</a:t>
            </a:r>
          </a:p>
          <a:p>
            <a:r>
              <a:rPr lang="en-US" sz="2000" b="1" dirty="0"/>
              <a:t>Response: </a:t>
            </a:r>
            <a:r>
              <a:rPr lang="en-US" sz="2000" dirty="0"/>
              <a:t>Our dataset already covers many of these conditions.</a:t>
            </a:r>
          </a:p>
          <a:p>
            <a:endParaRPr lang="en-US" sz="2000" dirty="0"/>
          </a:p>
          <a:p>
            <a:r>
              <a:rPr lang="en-US" sz="2000" i="1" dirty="0">
                <a:solidFill>
                  <a:srgbClr val="7030A0"/>
                </a:solidFill>
              </a:rPr>
              <a:t>The achieved accuracies after enough training are high</a:t>
            </a:r>
          </a:p>
          <a:p>
            <a:pPr lvl="1"/>
            <a:r>
              <a:rPr lang="en-US" sz="1800" i="1" dirty="0">
                <a:solidFill>
                  <a:srgbClr val="FF0000"/>
                </a:solidFill>
              </a:rPr>
              <a:t>Is this over-fit to the dataset such that small changes reset the accuracy to 50%?</a:t>
            </a:r>
          </a:p>
          <a:p>
            <a:pPr lvl="1"/>
            <a:r>
              <a:rPr lang="en-US" sz="1800" i="1" dirty="0">
                <a:solidFill>
                  <a:srgbClr val="FF0000"/>
                </a:solidFill>
              </a:rPr>
              <a:t>Does continuing to pursue improvements in static gesture performance from a low dimensionality radar make sense?</a:t>
            </a:r>
            <a:endParaRPr lang="en-US" sz="2200" i="1" dirty="0">
              <a:solidFill>
                <a:srgbClr val="FF0000"/>
              </a:solidFill>
            </a:endParaRPr>
          </a:p>
          <a:p>
            <a:r>
              <a:rPr lang="en-US" sz="2000" b="1" dirty="0"/>
              <a:t>Response: </a:t>
            </a:r>
            <a:r>
              <a:rPr lang="en-US" sz="2000" dirty="0"/>
              <a:t>Our efforts now include dynamic gesture recognition. More details will be given in the presentation.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TI FTRC on MM-Wave and High Frequency Microsystems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FC7927-2E91-40FE-8DB9-AD3FEAEF7F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195F34-6907-490B-BEB0-BBF89DE76A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124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" descr="logo_ecs_orange_hi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360" y="242214"/>
            <a:ext cx="1066800" cy="393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86000"/>
            <a:ext cx="7772400" cy="1054100"/>
          </a:xfrm>
        </p:spPr>
        <p:txBody>
          <a:bodyPr/>
          <a:lstStyle/>
          <a:p>
            <a:pPr algn="ctr"/>
            <a:r>
              <a:rPr lang="en-US" sz="3200" b="1" dirty="0">
                <a:solidFill>
                  <a:srgbClr val="7030A0"/>
                </a:solidFill>
              </a:rPr>
              <a:t>Front-End Signal Processing and Data Collection Setup</a:t>
            </a:r>
          </a:p>
        </p:txBody>
      </p:sp>
      <p:pic>
        <p:nvPicPr>
          <p:cNvPr id="3074" name="Picture 2" descr="Texas Instrum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7600" y="76200"/>
            <a:ext cx="1523998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" descr="H:\Jump 1\TxACE Center_Ken O\LogoFinalWhite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8600" y="6152444"/>
            <a:ext cx="957262" cy="437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33600" y="3886200"/>
            <a:ext cx="5167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effectLst/>
              </a:rPr>
              <a:t>Josiah W. Smith and Murat Torlak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48107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6889A-C0EE-4DD6-A5D1-F87E15CF2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2948"/>
            <a:ext cx="8686800" cy="914400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FF0000"/>
                </a:solidFill>
              </a:rPr>
              <a:t>Outline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2387" y="6446836"/>
            <a:ext cx="4419600" cy="365125"/>
          </a:xfrm>
        </p:spPr>
        <p:txBody>
          <a:bodyPr/>
          <a:lstStyle/>
          <a:p>
            <a:r>
              <a:rPr lang="en-US" dirty="0"/>
              <a:t>mmWave Radar for Gesture Recognition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673E37-BF83-4801-862D-1CD4ED3B0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000538"/>
            <a:ext cx="8305800" cy="5446297"/>
          </a:xfrm>
        </p:spPr>
        <p:txBody>
          <a:bodyPr>
            <a:normAutofit/>
          </a:bodyPr>
          <a:lstStyle/>
          <a:p>
            <a:r>
              <a:rPr lang="en-US" sz="2800" dirty="0"/>
              <a:t>Definition of Terms</a:t>
            </a:r>
          </a:p>
          <a:p>
            <a:r>
              <a:rPr lang="en-US" sz="2800" dirty="0"/>
              <a:t>Static Hand Gesture Recognition</a:t>
            </a:r>
          </a:p>
          <a:p>
            <a:pPr lvl="1"/>
            <a:r>
              <a:rPr lang="en-US" sz="2400" dirty="0"/>
              <a:t>Setup and Data Collection</a:t>
            </a:r>
            <a:endParaRPr lang="en-US" sz="2000" dirty="0"/>
          </a:p>
          <a:p>
            <a:pPr lvl="1"/>
            <a:r>
              <a:rPr lang="en-US" sz="2400" dirty="0"/>
              <a:t>Preprocessing</a:t>
            </a:r>
          </a:p>
          <a:p>
            <a:r>
              <a:rPr lang="en-US" sz="2800" dirty="0"/>
              <a:t>Dynamic Hand Gesture Recognition</a:t>
            </a:r>
          </a:p>
          <a:p>
            <a:pPr lvl="1"/>
            <a:r>
              <a:rPr lang="en-US" sz="2400" dirty="0"/>
              <a:t>Transition Gestures</a:t>
            </a:r>
          </a:p>
          <a:p>
            <a:pPr lvl="1"/>
            <a:r>
              <a:rPr lang="en-US" sz="2400" dirty="0"/>
              <a:t>Setup and Data Collection</a:t>
            </a:r>
          </a:p>
          <a:p>
            <a:pPr lvl="1"/>
            <a:r>
              <a:rPr lang="en-US" sz="2400" dirty="0"/>
              <a:t>Preprocessing</a:t>
            </a:r>
          </a:p>
          <a:p>
            <a:r>
              <a:rPr lang="en-US" sz="2800" dirty="0"/>
              <a:t>New Terahertz Imager</a:t>
            </a:r>
          </a:p>
          <a:p>
            <a:pPr lvl="1"/>
            <a:r>
              <a:rPr lang="en-US" sz="2400" dirty="0"/>
              <a:t>Motion detection via phase extraction</a:t>
            </a:r>
          </a:p>
          <a:p>
            <a:pPr lvl="1"/>
            <a:r>
              <a:rPr lang="en-US" sz="2400" dirty="0"/>
              <a:t>Mechanical Scanning Imager</a:t>
            </a:r>
          </a:p>
        </p:txBody>
      </p:sp>
    </p:spTree>
    <p:extLst>
      <p:ext uri="{BB962C8B-B14F-4D97-AF65-F5344CB8AC3E}">
        <p14:creationId xmlns:p14="http://schemas.microsoft.com/office/powerpoint/2010/main" val="3376349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6889A-C0EE-4DD6-A5D1-F87E15CF2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2948"/>
            <a:ext cx="8686800" cy="914400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FF0000"/>
                </a:solidFill>
              </a:rPr>
              <a:t>Definition of Terms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2387" y="6446836"/>
            <a:ext cx="4419600" cy="365125"/>
          </a:xfrm>
        </p:spPr>
        <p:txBody>
          <a:bodyPr/>
          <a:lstStyle/>
          <a:p>
            <a:r>
              <a:rPr lang="en-US" dirty="0"/>
              <a:t>mmWave Radar for Gesture Recognition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673E37-BF83-4801-862D-1CD4ED3B0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000538"/>
            <a:ext cx="8305800" cy="5446297"/>
          </a:xfrm>
        </p:spPr>
        <p:txBody>
          <a:bodyPr>
            <a:normAutofit/>
          </a:bodyPr>
          <a:lstStyle/>
          <a:p>
            <a:r>
              <a:rPr lang="en-US" sz="2800" dirty="0"/>
              <a:t>FOV: Field of View</a:t>
            </a:r>
          </a:p>
          <a:p>
            <a:r>
              <a:rPr lang="en-US" sz="2800" dirty="0"/>
              <a:t>MIMO: Multiple Input Multiple Output</a:t>
            </a:r>
          </a:p>
          <a:p>
            <a:r>
              <a:rPr lang="en-US" sz="2800" dirty="0"/>
              <a:t>FFT: Fast Fourier Transform</a:t>
            </a:r>
          </a:p>
          <a:p>
            <a:r>
              <a:rPr lang="en-US" sz="2800" dirty="0"/>
              <a:t>TDM: Time Division Multiplexing</a:t>
            </a:r>
            <a:endParaRPr lang="en-US" dirty="0"/>
          </a:p>
          <a:p>
            <a:r>
              <a:rPr lang="en-US" sz="2800" dirty="0"/>
              <a:t>PRI: Pulse Repetition Interval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5664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8"/>
  <p:tag name="DEFAULTWIDTH" val="664"/>
  <p:tag name="DEFAULTHEIGHT" val="392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Default Desig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545</TotalTime>
  <Words>3186</Words>
  <Application>Microsoft Office PowerPoint</Application>
  <PresentationFormat>On-screen Show (4:3)</PresentationFormat>
  <Paragraphs>649</Paragraphs>
  <Slides>48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Cambria Math</vt:lpstr>
      <vt:lpstr>Wingdings</vt:lpstr>
      <vt:lpstr>Default Design</vt:lpstr>
      <vt:lpstr>PowerPoint Presentation</vt:lpstr>
      <vt:lpstr>Advanced Algorithms for THz Sensing and Recognition</vt:lpstr>
      <vt:lpstr>Plans and Deliverables (Years 2/3)</vt:lpstr>
      <vt:lpstr>Revised Schedule after TI Feedback</vt:lpstr>
      <vt:lpstr>TI Feedback (Apr’19)</vt:lpstr>
      <vt:lpstr>TI Feedback (Apr’19)</vt:lpstr>
      <vt:lpstr>PowerPoint Presentation</vt:lpstr>
      <vt:lpstr>Outline</vt:lpstr>
      <vt:lpstr>Definition of Terms</vt:lpstr>
      <vt:lpstr>Static Hand Gestures</vt:lpstr>
      <vt:lpstr>Setup and Degrees of Freedom</vt:lpstr>
      <vt:lpstr>Static Datasets</vt:lpstr>
      <vt:lpstr>Preprocessing</vt:lpstr>
      <vt:lpstr>Preprocessing Results</vt:lpstr>
      <vt:lpstr>PowerPoint Presentation</vt:lpstr>
      <vt:lpstr>Dynamic Transition Gestures</vt:lpstr>
      <vt:lpstr>Dynamic Transition Results</vt:lpstr>
      <vt:lpstr>Dynamic Hand Gestures</vt:lpstr>
      <vt:lpstr>Data Collection Setup</vt:lpstr>
      <vt:lpstr>Dynamic Dataset and Size</vt:lpstr>
      <vt:lpstr>Slow Time to Velocity Domain</vt:lpstr>
      <vt:lpstr>Channel to Azimuth Angle Domain</vt:lpstr>
      <vt:lpstr>Preprocessing Results</vt:lpstr>
      <vt:lpstr>PowerPoint Presentation</vt:lpstr>
      <vt:lpstr>Motion Detection via Phase Extraction</vt:lpstr>
      <vt:lpstr>Motion Detection via Phase Extraction</vt:lpstr>
      <vt:lpstr>Motion Detection via Phase Extraction</vt:lpstr>
      <vt:lpstr>Relative Range Estimation</vt:lpstr>
      <vt:lpstr>Mechanical Scanning Imager</vt:lpstr>
      <vt:lpstr>Conclusions and Ongoing Work</vt:lpstr>
      <vt:lpstr>Conclusion</vt:lpstr>
      <vt:lpstr>References</vt:lpstr>
      <vt:lpstr>PowerPoint Presentation</vt:lpstr>
      <vt:lpstr>Plans and Deliverables (Years 2/3)</vt:lpstr>
      <vt:lpstr>Plans and Deliverables (Year 3)</vt:lpstr>
      <vt:lpstr>Advanced Algorithms for THz Sensing and Recognition:  Current Schedule</vt:lpstr>
      <vt:lpstr>PowerPoint Presentation</vt:lpstr>
      <vt:lpstr>PowerPoint Presentation</vt:lpstr>
      <vt:lpstr>Data Format</vt:lpstr>
      <vt:lpstr>Dynamic Hand Gesture Recognition</vt:lpstr>
      <vt:lpstr>Doppler Processing</vt:lpstr>
      <vt:lpstr>Dynamic Hand Gesture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TIFTRCSept18UpdateTorlakMakris</dc:title>
  <dc:creator>Murat Torlak</dc:creator>
  <cp:lastModifiedBy>Josiah Smith</cp:lastModifiedBy>
  <cp:revision>1577</cp:revision>
  <cp:lastPrinted>1601-01-01T00:00:00Z</cp:lastPrinted>
  <dcterms:created xsi:type="dcterms:W3CDTF">1601-01-01T00:00:00Z</dcterms:created>
  <dcterms:modified xsi:type="dcterms:W3CDTF">2020-03-25T17:13:39Z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